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handoutMasterIdLst>
    <p:handoutMasterId r:id="rId14"/>
  </p:handoutMasterIdLst>
  <p:sldIdLst>
    <p:sldId id="256" r:id="rId2"/>
    <p:sldId id="276" r:id="rId3"/>
    <p:sldId id="277" r:id="rId4"/>
    <p:sldId id="267" r:id="rId5"/>
    <p:sldId id="265" r:id="rId6"/>
    <p:sldId id="264" r:id="rId7"/>
    <p:sldId id="266" r:id="rId8"/>
    <p:sldId id="268" r:id="rId9"/>
    <p:sldId id="271" r:id="rId10"/>
    <p:sldId id="272" r:id="rId11"/>
    <p:sldId id="269" r:id="rId12"/>
    <p:sldId id="263" r:id="rId13"/>
  </p:sldIdLst>
  <p:sldSz cx="9144000" cy="6858000" type="screen4x3"/>
  <p:notesSz cx="6805613" cy="9944100"/>
  <p:defaultTextStyle>
    <a:defPPr>
      <a:defRPr lang="en-GB"/>
    </a:defPPr>
    <a:lvl1pPr algn="l" rtl="0" eaLnBrk="0" fontAlgn="base" hangingPunct="0">
      <a:spcBef>
        <a:spcPct val="0"/>
      </a:spcBef>
      <a:spcAft>
        <a:spcPct val="0"/>
      </a:spcAft>
      <a:defRPr sz="2400" kern="1200">
        <a:solidFill>
          <a:schemeClr val="tx1"/>
        </a:solidFill>
        <a:latin typeface="Lucida Grande" pitchFamily="-128" charset="0"/>
        <a:ea typeface="Geneva" pitchFamily="-128" charset="-128"/>
        <a:cs typeface="+mn-cs"/>
      </a:defRPr>
    </a:lvl1pPr>
    <a:lvl2pPr marL="457200" algn="l" rtl="0" eaLnBrk="0" fontAlgn="base" hangingPunct="0">
      <a:spcBef>
        <a:spcPct val="0"/>
      </a:spcBef>
      <a:spcAft>
        <a:spcPct val="0"/>
      </a:spcAft>
      <a:defRPr sz="2400" kern="1200">
        <a:solidFill>
          <a:schemeClr val="tx1"/>
        </a:solidFill>
        <a:latin typeface="Lucida Grande" pitchFamily="-128" charset="0"/>
        <a:ea typeface="Geneva" pitchFamily="-128" charset="-128"/>
        <a:cs typeface="+mn-cs"/>
      </a:defRPr>
    </a:lvl2pPr>
    <a:lvl3pPr marL="914400" algn="l" rtl="0" eaLnBrk="0" fontAlgn="base" hangingPunct="0">
      <a:spcBef>
        <a:spcPct val="0"/>
      </a:spcBef>
      <a:spcAft>
        <a:spcPct val="0"/>
      </a:spcAft>
      <a:defRPr sz="2400" kern="1200">
        <a:solidFill>
          <a:schemeClr val="tx1"/>
        </a:solidFill>
        <a:latin typeface="Lucida Grande" pitchFamily="-128" charset="0"/>
        <a:ea typeface="Geneva" pitchFamily="-128" charset="-128"/>
        <a:cs typeface="+mn-cs"/>
      </a:defRPr>
    </a:lvl3pPr>
    <a:lvl4pPr marL="1371600" algn="l" rtl="0" eaLnBrk="0" fontAlgn="base" hangingPunct="0">
      <a:spcBef>
        <a:spcPct val="0"/>
      </a:spcBef>
      <a:spcAft>
        <a:spcPct val="0"/>
      </a:spcAft>
      <a:defRPr sz="2400" kern="1200">
        <a:solidFill>
          <a:schemeClr val="tx1"/>
        </a:solidFill>
        <a:latin typeface="Lucida Grande" pitchFamily="-128" charset="0"/>
        <a:ea typeface="Geneva" pitchFamily="-128" charset="-128"/>
        <a:cs typeface="+mn-cs"/>
      </a:defRPr>
    </a:lvl4pPr>
    <a:lvl5pPr marL="1828800" algn="l" rtl="0" eaLnBrk="0" fontAlgn="base" hangingPunct="0">
      <a:spcBef>
        <a:spcPct val="0"/>
      </a:spcBef>
      <a:spcAft>
        <a:spcPct val="0"/>
      </a:spcAft>
      <a:defRPr sz="2400" kern="1200">
        <a:solidFill>
          <a:schemeClr val="tx1"/>
        </a:solidFill>
        <a:latin typeface="Lucida Grande" pitchFamily="-128" charset="0"/>
        <a:ea typeface="Geneva" pitchFamily="-128" charset="-128"/>
        <a:cs typeface="+mn-cs"/>
      </a:defRPr>
    </a:lvl5pPr>
    <a:lvl6pPr marL="2286000" algn="l" defTabSz="914400" rtl="0" eaLnBrk="1" latinLnBrk="0" hangingPunct="1">
      <a:defRPr sz="2400" kern="1200">
        <a:solidFill>
          <a:schemeClr val="tx1"/>
        </a:solidFill>
        <a:latin typeface="Lucida Grande" pitchFamily="-128" charset="0"/>
        <a:ea typeface="Geneva" pitchFamily="-128" charset="-128"/>
        <a:cs typeface="+mn-cs"/>
      </a:defRPr>
    </a:lvl6pPr>
    <a:lvl7pPr marL="2743200" algn="l" defTabSz="914400" rtl="0" eaLnBrk="1" latinLnBrk="0" hangingPunct="1">
      <a:defRPr sz="2400" kern="1200">
        <a:solidFill>
          <a:schemeClr val="tx1"/>
        </a:solidFill>
        <a:latin typeface="Lucida Grande" pitchFamily="-128" charset="0"/>
        <a:ea typeface="Geneva" pitchFamily="-128" charset="-128"/>
        <a:cs typeface="+mn-cs"/>
      </a:defRPr>
    </a:lvl7pPr>
    <a:lvl8pPr marL="3200400" algn="l" defTabSz="914400" rtl="0" eaLnBrk="1" latinLnBrk="0" hangingPunct="1">
      <a:defRPr sz="2400" kern="1200">
        <a:solidFill>
          <a:schemeClr val="tx1"/>
        </a:solidFill>
        <a:latin typeface="Lucida Grande" pitchFamily="-128" charset="0"/>
        <a:ea typeface="Geneva" pitchFamily="-128" charset="-128"/>
        <a:cs typeface="+mn-cs"/>
      </a:defRPr>
    </a:lvl8pPr>
    <a:lvl9pPr marL="3657600" algn="l" defTabSz="914400" rtl="0" eaLnBrk="1" latinLnBrk="0" hangingPunct="1">
      <a:defRPr sz="2400" kern="1200">
        <a:solidFill>
          <a:schemeClr val="tx1"/>
        </a:solidFill>
        <a:latin typeface="Lucida Grande" pitchFamily="-128" charset="0"/>
        <a:ea typeface="Geneva" pitchFamily="-128"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33"/>
    <a:srgbClr val="FFCC99"/>
    <a:srgbClr val="CCFF33"/>
    <a:srgbClr val="FFFF99"/>
    <a:srgbClr val="FF9933"/>
    <a:srgbClr val="009E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73" autoAdjust="0"/>
    <p:restoredTop sz="80185" autoAdjust="0"/>
  </p:normalViewPr>
  <p:slideViewPr>
    <p:cSldViewPr>
      <p:cViewPr varScale="1">
        <p:scale>
          <a:sx n="101" d="100"/>
          <a:sy n="101" d="100"/>
        </p:scale>
        <p:origin x="120" y="5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D488D317-FF9A-4FCB-9277-7FE7A88C3A90}" type="datetimeFigureOut">
              <a:rPr lang="en-GB" smtClean="0"/>
              <a:t>21/08/2014</a:t>
            </a:fld>
            <a:endParaRPr lang="en-GB"/>
          </a:p>
        </p:txBody>
      </p:sp>
      <p:sp>
        <p:nvSpPr>
          <p:cNvPr id="4" name="Footer Placeholder 3"/>
          <p:cNvSpPr>
            <a:spLocks noGrp="1"/>
          </p:cNvSpPr>
          <p:nvPr>
            <p:ph type="ftr" sz="quarter" idx="2"/>
          </p:nvPr>
        </p:nvSpPr>
        <p:spPr>
          <a:xfrm>
            <a:off x="0" y="9445625"/>
            <a:ext cx="2949575"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450" y="9445625"/>
            <a:ext cx="2949575" cy="498475"/>
          </a:xfrm>
          <a:prstGeom prst="rect">
            <a:avLst/>
          </a:prstGeom>
        </p:spPr>
        <p:txBody>
          <a:bodyPr vert="horz" lIns="91440" tIns="45720" rIns="91440" bIns="45720" rtlCol="0" anchor="b"/>
          <a:lstStyle>
            <a:lvl1pPr algn="r">
              <a:defRPr sz="1200"/>
            </a:lvl1pPr>
          </a:lstStyle>
          <a:p>
            <a:fld id="{68B75BBA-ED62-4A1D-8B54-601C94147AE1}" type="slidenum">
              <a:rPr lang="en-GB" smtClean="0"/>
              <a:t>‹#›</a:t>
            </a:fld>
            <a:endParaRPr lang="en-GB"/>
          </a:p>
        </p:txBody>
      </p:sp>
    </p:spTree>
    <p:extLst>
      <p:ext uri="{BB962C8B-B14F-4D97-AF65-F5344CB8AC3E}">
        <p14:creationId xmlns:p14="http://schemas.microsoft.com/office/powerpoint/2010/main" val="183383376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127" name="Picture 7" descr="pp flame white"/>
          <p:cNvPicPr preferRelativeResize="0">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extLst>
            <a:ext uri="{909E8E84-426E-40DD-AFC4-6F175D3DCCD1}">
              <a14:hiddenFill xmlns:a14="http://schemas.microsoft.com/office/drawing/2010/main">
                <a:solidFill>
                  <a:srgbClr val="FFFFFF"/>
                </a:solidFill>
              </a14:hiddenFill>
            </a:ext>
          </a:extLst>
        </p:spPr>
      </p:pic>
      <p:sp>
        <p:nvSpPr>
          <p:cNvPr id="5128" name="Rectangle 8"/>
          <p:cNvSpPr>
            <a:spLocks noChangeArrowheads="1"/>
          </p:cNvSpPr>
          <p:nvPr/>
        </p:nvSpPr>
        <p:spPr bwMode="auto">
          <a:xfrm>
            <a:off x="457200" y="381000"/>
            <a:ext cx="8207375" cy="360045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3600" b="1">
                <a:solidFill>
                  <a:schemeClr val="tx2"/>
                </a:solidFill>
                <a:latin typeface="Arial Narrow" panose="020B0606020202030204" pitchFamily="34" charset="0"/>
                <a:ea typeface="Geneva" pitchFamily="-128" charset="-128"/>
              </a:defRPr>
            </a:lvl1pPr>
            <a:lvl2pPr>
              <a:defRPr sz="3600" b="1">
                <a:solidFill>
                  <a:schemeClr val="tx2"/>
                </a:solidFill>
                <a:latin typeface="Arial Narrow" panose="020B0606020202030204" pitchFamily="34" charset="0"/>
                <a:ea typeface="Geneva" pitchFamily="-128" charset="-128"/>
              </a:defRPr>
            </a:lvl2pPr>
            <a:lvl3pPr>
              <a:defRPr sz="3600" b="1">
                <a:solidFill>
                  <a:schemeClr val="tx2"/>
                </a:solidFill>
                <a:latin typeface="Arial Narrow" panose="020B0606020202030204" pitchFamily="34" charset="0"/>
                <a:ea typeface="Geneva" pitchFamily="-128" charset="-128"/>
              </a:defRPr>
            </a:lvl3pPr>
            <a:lvl4pPr>
              <a:defRPr sz="3600" b="1">
                <a:solidFill>
                  <a:schemeClr val="tx2"/>
                </a:solidFill>
                <a:latin typeface="Arial Narrow" panose="020B0606020202030204" pitchFamily="34" charset="0"/>
                <a:ea typeface="Geneva" pitchFamily="-128" charset="-128"/>
              </a:defRPr>
            </a:lvl4pPr>
            <a:lvl5pPr>
              <a:defRPr sz="3600" b="1">
                <a:solidFill>
                  <a:schemeClr val="tx2"/>
                </a:solidFill>
                <a:latin typeface="Arial Narrow" panose="020B0606020202030204" pitchFamily="34" charset="0"/>
                <a:ea typeface="Geneva" pitchFamily="-128" charset="-128"/>
              </a:defRPr>
            </a:lvl5pPr>
            <a:lvl6pPr marL="457200" fontAlgn="base">
              <a:spcBef>
                <a:spcPct val="0"/>
              </a:spcBef>
              <a:spcAft>
                <a:spcPct val="0"/>
              </a:spcAft>
              <a:defRPr sz="3600" b="1">
                <a:solidFill>
                  <a:schemeClr val="tx2"/>
                </a:solidFill>
                <a:latin typeface="Arial Narrow" panose="020B0606020202030204" pitchFamily="34" charset="0"/>
                <a:ea typeface="Geneva" pitchFamily="-128" charset="-128"/>
              </a:defRPr>
            </a:lvl6pPr>
            <a:lvl7pPr marL="914400" fontAlgn="base">
              <a:spcBef>
                <a:spcPct val="0"/>
              </a:spcBef>
              <a:spcAft>
                <a:spcPct val="0"/>
              </a:spcAft>
              <a:defRPr sz="3600" b="1">
                <a:solidFill>
                  <a:schemeClr val="tx2"/>
                </a:solidFill>
                <a:latin typeface="Arial Narrow" panose="020B0606020202030204" pitchFamily="34" charset="0"/>
                <a:ea typeface="Geneva" pitchFamily="-128" charset="-128"/>
              </a:defRPr>
            </a:lvl7pPr>
            <a:lvl8pPr marL="1371600" fontAlgn="base">
              <a:spcBef>
                <a:spcPct val="0"/>
              </a:spcBef>
              <a:spcAft>
                <a:spcPct val="0"/>
              </a:spcAft>
              <a:defRPr sz="3600" b="1">
                <a:solidFill>
                  <a:schemeClr val="tx2"/>
                </a:solidFill>
                <a:latin typeface="Arial Narrow" panose="020B0606020202030204" pitchFamily="34" charset="0"/>
                <a:ea typeface="Geneva" pitchFamily="-128" charset="-128"/>
              </a:defRPr>
            </a:lvl8pPr>
            <a:lvl9pPr marL="1828800" fontAlgn="base">
              <a:spcBef>
                <a:spcPct val="0"/>
              </a:spcBef>
              <a:spcAft>
                <a:spcPct val="0"/>
              </a:spcAft>
              <a:defRPr sz="3600" b="1">
                <a:solidFill>
                  <a:schemeClr val="tx2"/>
                </a:solidFill>
                <a:latin typeface="Arial Narrow" panose="020B0606020202030204" pitchFamily="34" charset="0"/>
                <a:ea typeface="Geneva" pitchFamily="-128" charset="-128"/>
              </a:defRPr>
            </a:lvl9pPr>
          </a:lstStyle>
          <a:p>
            <a:pPr eaLnBrk="1" hangingPunct="1"/>
            <a:endParaRPr lang="en-GB"/>
          </a:p>
        </p:txBody>
      </p:sp>
      <p:pic>
        <p:nvPicPr>
          <p:cNvPr id="5129" name="Picture 9" descr="AMN_CANDLE_K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2438400"/>
            <a:ext cx="823913"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0" name="Picture 10" descr="ai SLIDE TES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200" y="2743200"/>
            <a:ext cx="2160588" cy="925513"/>
          </a:xfrm>
          <a:prstGeom prst="rect">
            <a:avLst/>
          </a:prstGeom>
          <a:noFill/>
          <a:extLst>
            <a:ext uri="{909E8E84-426E-40DD-AFC4-6F175D3DCCD1}">
              <a14:hiddenFill xmlns:a14="http://schemas.microsoft.com/office/drawing/2010/main">
                <a:solidFill>
                  <a:srgbClr val="FFFFFF"/>
                </a:solidFill>
              </a14:hiddenFill>
            </a:ext>
          </a:extLst>
        </p:spPr>
      </p:pic>
      <p:sp>
        <p:nvSpPr>
          <p:cNvPr id="5122" name="Rectangle 2"/>
          <p:cNvSpPr>
            <a:spLocks noGrp="1" noChangeArrowheads="1"/>
          </p:cNvSpPr>
          <p:nvPr>
            <p:ph type="ctrTitle"/>
          </p:nvPr>
        </p:nvSpPr>
        <p:spPr>
          <a:xfrm>
            <a:off x="762000" y="609600"/>
            <a:ext cx="7696200" cy="990600"/>
          </a:xfrm>
        </p:spPr>
        <p:txBody>
          <a:bodyPr/>
          <a:lstStyle>
            <a:lvl1pPr>
              <a:defRPr/>
            </a:lvl1pPr>
          </a:lstStyle>
          <a:p>
            <a:pPr lvl="0"/>
            <a:r>
              <a:rPr lang="en-US" noProof="0" smtClean="0"/>
              <a:t>Click to edit Master title style</a:t>
            </a:r>
            <a:endParaRPr lang="en-GB" noProof="0" smtClean="0"/>
          </a:p>
        </p:txBody>
      </p:sp>
      <p:sp>
        <p:nvSpPr>
          <p:cNvPr id="5123" name="Rectangle 3"/>
          <p:cNvSpPr>
            <a:spLocks noGrp="1" noChangeArrowheads="1"/>
          </p:cNvSpPr>
          <p:nvPr>
            <p:ph type="subTitle" idx="1"/>
          </p:nvPr>
        </p:nvSpPr>
        <p:spPr>
          <a:xfrm>
            <a:off x="838200" y="4267200"/>
            <a:ext cx="6934200" cy="1371600"/>
          </a:xfrm>
        </p:spPr>
        <p:txBody>
          <a:bodyPr/>
          <a:lstStyle>
            <a:lvl1pPr marL="0" indent="0">
              <a:buFont typeface="Wingdings" panose="05000000000000000000" pitchFamily="2" charset="2"/>
              <a:buNone/>
              <a:defRPr sz="1800" b="1"/>
            </a:lvl1pPr>
          </a:lstStyle>
          <a:p>
            <a:pPr lvl="0"/>
            <a:r>
              <a:rPr lang="en-US" noProof="0" smtClean="0"/>
              <a:t>Click to edit Master subtitle style</a:t>
            </a:r>
            <a:endParaRPr lang="en-GB" noProof="0" smtClean="0"/>
          </a:p>
        </p:txBody>
      </p:sp>
      <p:sp>
        <p:nvSpPr>
          <p:cNvPr id="5126" name="Rectangle 6"/>
          <p:cNvSpPr>
            <a:spLocks noGrp="1" noChangeArrowheads="1"/>
          </p:cNvSpPr>
          <p:nvPr>
            <p:ph type="sldNum" sz="quarter" idx="4"/>
          </p:nvPr>
        </p:nvSpPr>
        <p:spPr/>
        <p:txBody>
          <a:bodyPr/>
          <a:lstStyle>
            <a:lvl1pPr>
              <a:defRPr/>
            </a:lvl1pPr>
          </a:lstStyle>
          <a:p>
            <a:fld id="{073C87C3-6B4C-4AD9-99D3-B74620CDB738}" type="slidenum">
              <a:rPr lang="en-GB"/>
              <a:pPr/>
              <a:t>‹#›</a:t>
            </a:fld>
            <a:endParaRPr lang="en-GB"/>
          </a:p>
        </p:txBody>
      </p:sp>
      <p:sp>
        <p:nvSpPr>
          <p:cNvPr id="5131" name="Line 11"/>
          <p:cNvSpPr>
            <a:spLocks noChangeShapeType="1"/>
          </p:cNvSpPr>
          <p:nvPr/>
        </p:nvSpPr>
        <p:spPr bwMode="auto">
          <a:xfrm>
            <a:off x="457200" y="6248400"/>
            <a:ext cx="8207375"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E22A06EF-FF80-45C2-9257-FBEF528AD73A}" type="slidenum">
              <a:rPr lang="en-GB"/>
              <a:pPr/>
              <a:t>‹#›</a:t>
            </a:fld>
            <a:endParaRPr lang="en-GB" sz="1400" b="0">
              <a:latin typeface="Lucida Grande" pitchFamily="-128" charset="0"/>
            </a:endParaRPr>
          </a:p>
        </p:txBody>
      </p:sp>
    </p:spTree>
    <p:extLst>
      <p:ext uri="{BB962C8B-B14F-4D97-AF65-F5344CB8AC3E}">
        <p14:creationId xmlns:p14="http://schemas.microsoft.com/office/powerpoint/2010/main" val="2068852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609600"/>
            <a:ext cx="60198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4B728407-DA32-4E3F-BDCB-EAD81ACC5269}" type="slidenum">
              <a:rPr lang="en-GB"/>
              <a:pPr/>
              <a:t>‹#›</a:t>
            </a:fld>
            <a:endParaRPr lang="en-GB" sz="1400" b="0">
              <a:latin typeface="Lucida Grande" pitchFamily="-128" charset="0"/>
            </a:endParaRPr>
          </a:p>
        </p:txBody>
      </p:sp>
    </p:spTree>
    <p:extLst>
      <p:ext uri="{BB962C8B-B14F-4D97-AF65-F5344CB8AC3E}">
        <p14:creationId xmlns:p14="http://schemas.microsoft.com/office/powerpoint/2010/main" val="2762313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981200"/>
            <a:ext cx="8229600" cy="4114800"/>
          </a:xfrm>
        </p:spPr>
        <p:txBody>
          <a:bodyPr/>
          <a:lstStyle/>
          <a:p>
            <a:r>
              <a:rPr lang="en-US" smtClean="0"/>
              <a:t>Click icon to add table</a:t>
            </a:r>
            <a:endParaRPr lang="en-GB"/>
          </a:p>
        </p:txBody>
      </p:sp>
      <p:sp>
        <p:nvSpPr>
          <p:cNvPr id="4" name="Slide Number Placeholder 3"/>
          <p:cNvSpPr>
            <a:spLocks noGrp="1"/>
          </p:cNvSpPr>
          <p:nvPr>
            <p:ph type="sldNum" sz="quarter" idx="10"/>
          </p:nvPr>
        </p:nvSpPr>
        <p:spPr>
          <a:xfrm>
            <a:off x="6553200" y="6248400"/>
            <a:ext cx="2133600" cy="457200"/>
          </a:xfrm>
        </p:spPr>
        <p:txBody>
          <a:bodyPr/>
          <a:lstStyle>
            <a:lvl1pPr>
              <a:defRPr/>
            </a:lvl1pPr>
          </a:lstStyle>
          <a:p>
            <a:fld id="{9E46F4CF-123F-4F66-82BF-CC856911E9EF}" type="slidenum">
              <a:rPr lang="en-GB"/>
              <a:pPr/>
              <a:t>‹#›</a:t>
            </a:fld>
            <a:endParaRPr lang="en-GB" sz="1400" b="0">
              <a:latin typeface="Lucida Grande" pitchFamily="-128" charset="0"/>
            </a:endParaRPr>
          </a:p>
        </p:txBody>
      </p:sp>
    </p:spTree>
    <p:extLst>
      <p:ext uri="{BB962C8B-B14F-4D97-AF65-F5344CB8AC3E}">
        <p14:creationId xmlns:p14="http://schemas.microsoft.com/office/powerpoint/2010/main" val="1691524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648200" y="1981200"/>
            <a:ext cx="4038600" cy="4114800"/>
          </a:xfrm>
        </p:spPr>
        <p:txBody>
          <a:bodyPr/>
          <a:lstStyle/>
          <a:p>
            <a:r>
              <a:rPr lang="en-US" smtClean="0"/>
              <a:t>Click icon to add chart</a:t>
            </a:r>
            <a:endParaRPr lang="en-GB"/>
          </a:p>
        </p:txBody>
      </p:sp>
      <p:sp>
        <p:nvSpPr>
          <p:cNvPr id="5" name="Slide Number Placeholder 4"/>
          <p:cNvSpPr>
            <a:spLocks noGrp="1"/>
          </p:cNvSpPr>
          <p:nvPr>
            <p:ph type="sldNum" sz="quarter" idx="10"/>
          </p:nvPr>
        </p:nvSpPr>
        <p:spPr>
          <a:xfrm>
            <a:off x="6553200" y="6248400"/>
            <a:ext cx="2133600" cy="457200"/>
          </a:xfrm>
        </p:spPr>
        <p:txBody>
          <a:bodyPr/>
          <a:lstStyle>
            <a:lvl1pPr>
              <a:defRPr/>
            </a:lvl1pPr>
          </a:lstStyle>
          <a:p>
            <a:fld id="{B43735AD-C6CE-4473-93A9-F25D7496D97D}" type="slidenum">
              <a:rPr lang="en-GB"/>
              <a:pPr/>
              <a:t>‹#›</a:t>
            </a:fld>
            <a:endParaRPr lang="en-GB" sz="1400" b="0">
              <a:latin typeface="Lucida Grande" pitchFamily="-128" charset="0"/>
            </a:endParaRPr>
          </a:p>
        </p:txBody>
      </p:sp>
    </p:spTree>
    <p:extLst>
      <p:ext uri="{BB962C8B-B14F-4D97-AF65-F5344CB8AC3E}">
        <p14:creationId xmlns:p14="http://schemas.microsoft.com/office/powerpoint/2010/main" val="3526850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D3DE8C14-0525-4BC8-A02D-87E834C447ED}" type="slidenum">
              <a:rPr lang="en-GB"/>
              <a:pPr/>
              <a:t>‹#›</a:t>
            </a:fld>
            <a:endParaRPr lang="en-GB" sz="1400" b="0">
              <a:latin typeface="Lucida Grande" pitchFamily="-128" charset="0"/>
            </a:endParaRPr>
          </a:p>
        </p:txBody>
      </p:sp>
    </p:spTree>
    <p:extLst>
      <p:ext uri="{BB962C8B-B14F-4D97-AF65-F5344CB8AC3E}">
        <p14:creationId xmlns:p14="http://schemas.microsoft.com/office/powerpoint/2010/main" val="3039309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9818169D-1915-4045-8D00-7F6AA02C7599}" type="slidenum">
              <a:rPr lang="en-GB"/>
              <a:pPr/>
              <a:t>‹#›</a:t>
            </a:fld>
            <a:endParaRPr lang="en-GB" sz="1400" b="0">
              <a:latin typeface="Lucida Grande" pitchFamily="-128" charset="0"/>
            </a:endParaRPr>
          </a:p>
        </p:txBody>
      </p:sp>
    </p:spTree>
    <p:extLst>
      <p:ext uri="{BB962C8B-B14F-4D97-AF65-F5344CB8AC3E}">
        <p14:creationId xmlns:p14="http://schemas.microsoft.com/office/powerpoint/2010/main" val="318945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4"/>
          <p:cNvSpPr>
            <a:spLocks noGrp="1"/>
          </p:cNvSpPr>
          <p:nvPr>
            <p:ph type="sldNum" sz="quarter" idx="10"/>
          </p:nvPr>
        </p:nvSpPr>
        <p:spPr/>
        <p:txBody>
          <a:bodyPr/>
          <a:lstStyle>
            <a:lvl1pPr>
              <a:defRPr/>
            </a:lvl1pPr>
          </a:lstStyle>
          <a:p>
            <a:fld id="{6531190F-DDA6-41A0-A43B-14E6ADEAA377}" type="slidenum">
              <a:rPr lang="en-GB"/>
              <a:pPr/>
              <a:t>‹#›</a:t>
            </a:fld>
            <a:endParaRPr lang="en-GB" sz="1400" b="0">
              <a:latin typeface="Lucida Grande" pitchFamily="-128" charset="0"/>
            </a:endParaRPr>
          </a:p>
        </p:txBody>
      </p:sp>
    </p:spTree>
    <p:extLst>
      <p:ext uri="{BB962C8B-B14F-4D97-AF65-F5344CB8AC3E}">
        <p14:creationId xmlns:p14="http://schemas.microsoft.com/office/powerpoint/2010/main" val="432559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0"/>
          </p:nvPr>
        </p:nvSpPr>
        <p:spPr/>
        <p:txBody>
          <a:bodyPr/>
          <a:lstStyle>
            <a:lvl1pPr>
              <a:defRPr/>
            </a:lvl1pPr>
          </a:lstStyle>
          <a:p>
            <a:fld id="{42E49149-1D78-4E13-8A1B-DD8CAE47EF6C}" type="slidenum">
              <a:rPr lang="en-GB"/>
              <a:pPr/>
              <a:t>‹#›</a:t>
            </a:fld>
            <a:endParaRPr lang="en-GB" sz="1400" b="0">
              <a:latin typeface="Lucida Grande" pitchFamily="-128" charset="0"/>
            </a:endParaRPr>
          </a:p>
        </p:txBody>
      </p:sp>
    </p:spTree>
    <p:extLst>
      <p:ext uri="{BB962C8B-B14F-4D97-AF65-F5344CB8AC3E}">
        <p14:creationId xmlns:p14="http://schemas.microsoft.com/office/powerpoint/2010/main" val="1989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1AE89A0D-0C12-4E8B-85DF-7CE9F34369F0}" type="slidenum">
              <a:rPr lang="en-GB"/>
              <a:pPr/>
              <a:t>‹#›</a:t>
            </a:fld>
            <a:endParaRPr lang="en-GB" sz="1400" b="0">
              <a:latin typeface="Lucida Grande" pitchFamily="-128" charset="0"/>
            </a:endParaRPr>
          </a:p>
        </p:txBody>
      </p:sp>
    </p:spTree>
    <p:extLst>
      <p:ext uri="{BB962C8B-B14F-4D97-AF65-F5344CB8AC3E}">
        <p14:creationId xmlns:p14="http://schemas.microsoft.com/office/powerpoint/2010/main" val="3682061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23A794DD-F4A9-4B7E-A967-F74D32B4C8BD}" type="slidenum">
              <a:rPr lang="en-GB"/>
              <a:pPr/>
              <a:t>‹#›</a:t>
            </a:fld>
            <a:endParaRPr lang="en-GB" sz="1400" b="0">
              <a:latin typeface="Lucida Grande" pitchFamily="-128" charset="0"/>
            </a:endParaRPr>
          </a:p>
        </p:txBody>
      </p:sp>
    </p:spTree>
    <p:extLst>
      <p:ext uri="{BB962C8B-B14F-4D97-AF65-F5344CB8AC3E}">
        <p14:creationId xmlns:p14="http://schemas.microsoft.com/office/powerpoint/2010/main" val="1461082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A461BFA1-C4C4-45F6-B6F1-AFC79BB95FA8}" type="slidenum">
              <a:rPr lang="en-GB"/>
              <a:pPr/>
              <a:t>‹#›</a:t>
            </a:fld>
            <a:endParaRPr lang="en-GB" sz="1400" b="0">
              <a:latin typeface="Lucida Grande" pitchFamily="-128" charset="0"/>
            </a:endParaRPr>
          </a:p>
        </p:txBody>
      </p:sp>
    </p:spTree>
    <p:extLst>
      <p:ext uri="{BB962C8B-B14F-4D97-AF65-F5344CB8AC3E}">
        <p14:creationId xmlns:p14="http://schemas.microsoft.com/office/powerpoint/2010/main" val="1836999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85F7C88-D347-4AB5-A1F3-828C9C096D22}" type="slidenum">
              <a:rPr lang="en-GB"/>
              <a:pPr/>
              <a:t>‹#›</a:t>
            </a:fld>
            <a:endParaRPr lang="en-GB" sz="1400" b="0">
              <a:latin typeface="Lucida Grande" pitchFamily="-128" charset="0"/>
            </a:endParaRPr>
          </a:p>
        </p:txBody>
      </p:sp>
    </p:spTree>
    <p:extLst>
      <p:ext uri="{BB962C8B-B14F-4D97-AF65-F5344CB8AC3E}">
        <p14:creationId xmlns:p14="http://schemas.microsoft.com/office/powerpoint/2010/main" val="3667357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pp flame white"/>
          <p:cNvPicPr preferRelativeResize="0">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457200" y="609600"/>
            <a:ext cx="82296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457200" y="1981200"/>
            <a:ext cx="82296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30" name="Rectangle 6"/>
          <p:cNvSpPr>
            <a:spLocks noGrp="1" noChangeArrowheads="1"/>
          </p:cNvSpPr>
          <p:nvPr>
            <p:ph type="sldNum" sz="quarter" idx="4"/>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0" bIns="45720" numCol="1" anchor="t" anchorCtr="0" compatLnSpc="1">
            <a:prstTxWarp prst="textNoShape">
              <a:avLst/>
            </a:prstTxWarp>
          </a:bodyPr>
          <a:lstStyle>
            <a:lvl1pPr algn="r">
              <a:defRPr sz="1200" b="1">
                <a:latin typeface="+mn-lt"/>
              </a:defRPr>
            </a:lvl1pPr>
          </a:lstStyle>
          <a:p>
            <a:fld id="{3DF7D8CC-DEF8-49A5-9B9C-F8AF256C8169}" type="slidenum">
              <a:rPr lang="en-GB"/>
              <a:pPr/>
              <a:t>‹#›</a:t>
            </a:fld>
            <a:endParaRPr lang="en-GB" sz="1400" b="0">
              <a:latin typeface="Lucida Grande" pitchFamily="-128" charset="0"/>
            </a:endParaRPr>
          </a:p>
        </p:txBody>
      </p:sp>
      <p:sp>
        <p:nvSpPr>
          <p:cNvPr id="1032" name="Line 8"/>
          <p:cNvSpPr>
            <a:spLocks noChangeShapeType="1"/>
          </p:cNvSpPr>
          <p:nvPr/>
        </p:nvSpPr>
        <p:spPr bwMode="auto">
          <a:xfrm>
            <a:off x="457200" y="6248400"/>
            <a:ext cx="8207375"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3" name="Line 9"/>
          <p:cNvSpPr>
            <a:spLocks noChangeShapeType="1"/>
          </p:cNvSpPr>
          <p:nvPr/>
        </p:nvSpPr>
        <p:spPr bwMode="auto">
          <a:xfrm>
            <a:off x="457200" y="1905000"/>
            <a:ext cx="8207375"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rtl="0" eaLnBrk="1" fontAlgn="base" hangingPunct="1">
        <a:spcBef>
          <a:spcPct val="0"/>
        </a:spcBef>
        <a:spcAft>
          <a:spcPct val="0"/>
        </a:spcAft>
        <a:defRPr sz="3600" b="1" kern="1200">
          <a:solidFill>
            <a:schemeClr val="tx2"/>
          </a:solidFill>
          <a:latin typeface="+mj-lt"/>
          <a:ea typeface="+mj-ea"/>
          <a:cs typeface="+mj-cs"/>
        </a:defRPr>
      </a:lvl1pPr>
      <a:lvl2pPr algn="l" rtl="0" eaLnBrk="1" fontAlgn="base" hangingPunct="1">
        <a:spcBef>
          <a:spcPct val="0"/>
        </a:spcBef>
        <a:spcAft>
          <a:spcPct val="0"/>
        </a:spcAft>
        <a:defRPr sz="3600" b="1">
          <a:solidFill>
            <a:schemeClr val="tx2"/>
          </a:solidFill>
          <a:latin typeface="Arial Narrow" panose="020B0606020202030204" pitchFamily="34" charset="0"/>
          <a:ea typeface="Geneva" pitchFamily="-128" charset="-128"/>
        </a:defRPr>
      </a:lvl2pPr>
      <a:lvl3pPr algn="l" rtl="0" eaLnBrk="1" fontAlgn="base" hangingPunct="1">
        <a:spcBef>
          <a:spcPct val="0"/>
        </a:spcBef>
        <a:spcAft>
          <a:spcPct val="0"/>
        </a:spcAft>
        <a:defRPr sz="3600" b="1">
          <a:solidFill>
            <a:schemeClr val="tx2"/>
          </a:solidFill>
          <a:latin typeface="Arial Narrow" panose="020B0606020202030204" pitchFamily="34" charset="0"/>
          <a:ea typeface="Geneva" pitchFamily="-128" charset="-128"/>
        </a:defRPr>
      </a:lvl3pPr>
      <a:lvl4pPr algn="l" rtl="0" eaLnBrk="1" fontAlgn="base" hangingPunct="1">
        <a:spcBef>
          <a:spcPct val="0"/>
        </a:spcBef>
        <a:spcAft>
          <a:spcPct val="0"/>
        </a:spcAft>
        <a:defRPr sz="3600" b="1">
          <a:solidFill>
            <a:schemeClr val="tx2"/>
          </a:solidFill>
          <a:latin typeface="Arial Narrow" panose="020B0606020202030204" pitchFamily="34" charset="0"/>
          <a:ea typeface="Geneva" pitchFamily="-128" charset="-128"/>
        </a:defRPr>
      </a:lvl4pPr>
      <a:lvl5pPr algn="l" rtl="0" eaLnBrk="1" fontAlgn="base" hangingPunct="1">
        <a:spcBef>
          <a:spcPct val="0"/>
        </a:spcBef>
        <a:spcAft>
          <a:spcPct val="0"/>
        </a:spcAft>
        <a:defRPr sz="3600" b="1">
          <a:solidFill>
            <a:schemeClr val="tx2"/>
          </a:solidFill>
          <a:latin typeface="Arial Narrow" panose="020B0606020202030204" pitchFamily="34" charset="0"/>
          <a:ea typeface="Geneva" pitchFamily="-128" charset="-128"/>
        </a:defRPr>
      </a:lvl5pPr>
      <a:lvl6pPr marL="457200" algn="l" rtl="0" eaLnBrk="1" fontAlgn="base" hangingPunct="1">
        <a:spcBef>
          <a:spcPct val="0"/>
        </a:spcBef>
        <a:spcAft>
          <a:spcPct val="0"/>
        </a:spcAft>
        <a:defRPr sz="3600" b="1">
          <a:solidFill>
            <a:schemeClr val="tx2"/>
          </a:solidFill>
          <a:latin typeface="Arial Narrow" panose="020B0606020202030204" pitchFamily="34" charset="0"/>
          <a:ea typeface="Geneva" pitchFamily="-128" charset="-128"/>
        </a:defRPr>
      </a:lvl6pPr>
      <a:lvl7pPr marL="914400" algn="l" rtl="0" eaLnBrk="1" fontAlgn="base" hangingPunct="1">
        <a:spcBef>
          <a:spcPct val="0"/>
        </a:spcBef>
        <a:spcAft>
          <a:spcPct val="0"/>
        </a:spcAft>
        <a:defRPr sz="3600" b="1">
          <a:solidFill>
            <a:schemeClr val="tx2"/>
          </a:solidFill>
          <a:latin typeface="Arial Narrow" panose="020B0606020202030204" pitchFamily="34" charset="0"/>
          <a:ea typeface="Geneva" pitchFamily="-128" charset="-128"/>
        </a:defRPr>
      </a:lvl7pPr>
      <a:lvl8pPr marL="1371600" algn="l" rtl="0" eaLnBrk="1" fontAlgn="base" hangingPunct="1">
        <a:spcBef>
          <a:spcPct val="0"/>
        </a:spcBef>
        <a:spcAft>
          <a:spcPct val="0"/>
        </a:spcAft>
        <a:defRPr sz="3600" b="1">
          <a:solidFill>
            <a:schemeClr val="tx2"/>
          </a:solidFill>
          <a:latin typeface="Arial Narrow" panose="020B0606020202030204" pitchFamily="34" charset="0"/>
          <a:ea typeface="Geneva" pitchFamily="-128" charset="-128"/>
        </a:defRPr>
      </a:lvl8pPr>
      <a:lvl9pPr marL="1828800" algn="l" rtl="0" eaLnBrk="1" fontAlgn="base" hangingPunct="1">
        <a:spcBef>
          <a:spcPct val="0"/>
        </a:spcBef>
        <a:spcAft>
          <a:spcPct val="0"/>
        </a:spcAft>
        <a:defRPr sz="3600" b="1">
          <a:solidFill>
            <a:schemeClr val="tx2"/>
          </a:solidFill>
          <a:latin typeface="Arial Narrow" panose="020B0606020202030204" pitchFamily="34" charset="0"/>
          <a:ea typeface="Geneva" pitchFamily="-128" charset="-128"/>
        </a:defRPr>
      </a:lvl9pPr>
    </p:titleStyle>
    <p:bodyStyle>
      <a:lvl1pPr marL="342900" indent="-342900" algn="l" rtl="0" eaLnBrk="1" fontAlgn="base" hangingPunct="1">
        <a:spcBef>
          <a:spcPct val="20000"/>
        </a:spcBef>
        <a:spcAft>
          <a:spcPct val="0"/>
        </a:spcAft>
        <a:buFont typeface="Wingdings" panose="05000000000000000000" pitchFamily="2" charset="2"/>
        <a:buChar char="§"/>
        <a:defRPr sz="20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0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Wingdings" panose="05000000000000000000" pitchFamily="2" charset="2"/>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amnesty.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ntranet.amnesty.org/wiki/display/StrategicGoals/Strategic+Goals+Landing+Page" TargetMode="Externa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mailto:strategicgoals@amnesty.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609600"/>
            <a:ext cx="7696200" cy="1091208"/>
          </a:xfrm>
        </p:spPr>
        <p:txBody>
          <a:bodyPr/>
          <a:lstStyle/>
          <a:p>
            <a:r>
              <a:rPr lang="en-GB" dirty="0" smtClean="0"/>
              <a:t/>
            </a:r>
            <a:br>
              <a:rPr lang="en-GB" dirty="0" smtClean="0"/>
            </a:br>
            <a:r>
              <a:rPr lang="en-GB" dirty="0" smtClean="0"/>
              <a:t>Shaping Amnesty International’s next Strategic Goals 2016-19 </a:t>
            </a:r>
            <a:br>
              <a:rPr lang="en-GB" dirty="0" smtClean="0"/>
            </a:br>
            <a:r>
              <a:rPr lang="en-GB" sz="1000" dirty="0" smtClean="0"/>
              <a:t/>
            </a:r>
            <a:br>
              <a:rPr lang="en-GB" sz="1000" dirty="0" smtClean="0"/>
            </a:br>
            <a:r>
              <a:rPr lang="en-GB" sz="2000" i="1" dirty="0" smtClean="0"/>
              <a:t>Your strategic goals • Your conversation • Get involved! </a:t>
            </a:r>
            <a:r>
              <a:rPr lang="en-GB" dirty="0" smtClean="0"/>
              <a:t/>
            </a:r>
            <a:br>
              <a:rPr lang="en-GB" dirty="0" smtClean="0"/>
            </a:br>
            <a:endParaRPr lang="en-GB" dirty="0"/>
          </a:p>
        </p:txBody>
      </p:sp>
      <p:sp>
        <p:nvSpPr>
          <p:cNvPr id="2051" name="Rectangle 3"/>
          <p:cNvSpPr>
            <a:spLocks noGrp="1" noChangeArrowheads="1"/>
          </p:cNvSpPr>
          <p:nvPr>
            <p:ph type="subTitle" idx="1"/>
          </p:nvPr>
        </p:nvSpPr>
        <p:spPr>
          <a:xfrm>
            <a:off x="395536" y="4662091"/>
            <a:ext cx="7150224" cy="1371600"/>
          </a:xfrm>
        </p:spPr>
        <p:txBody>
          <a:bodyPr/>
          <a:lstStyle/>
          <a:p>
            <a:r>
              <a:rPr lang="en-GB" sz="4000" dirty="0" smtClean="0"/>
              <a:t>Phase 2 consultation</a:t>
            </a:r>
            <a:endParaRPr lang="en-GB" sz="4000" dirty="0"/>
          </a:p>
        </p:txBody>
      </p:sp>
      <p:sp>
        <p:nvSpPr>
          <p:cNvPr id="2052" name="Rectangle 4"/>
          <p:cNvSpPr>
            <a:spLocks noChangeArrowheads="1"/>
          </p:cNvSpPr>
          <p:nvPr/>
        </p:nvSpPr>
        <p:spPr bwMode="auto">
          <a:xfrm>
            <a:off x="8472488" y="6043613"/>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endParaRPr lang="en-GB"/>
          </a:p>
        </p:txBody>
      </p:sp>
      <p:pic>
        <p:nvPicPr>
          <p:cNvPr id="2" name="Picture 1"/>
          <p:cNvPicPr>
            <a:picLocks noChangeAspect="1"/>
          </p:cNvPicPr>
          <p:nvPr/>
        </p:nvPicPr>
        <p:blipFill>
          <a:blip r:embed="rId2"/>
          <a:stretch>
            <a:fillRect/>
          </a:stretch>
        </p:blipFill>
        <p:spPr>
          <a:xfrm>
            <a:off x="4712184" y="3968502"/>
            <a:ext cx="3944454" cy="230371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Engagement suggestions - Digital Survey </a:t>
            </a:r>
            <a:endParaRPr lang="en-GB" dirty="0"/>
          </a:p>
        </p:txBody>
      </p:sp>
      <p:sp>
        <p:nvSpPr>
          <p:cNvPr id="3" name="Content Placeholder 2"/>
          <p:cNvSpPr>
            <a:spLocks noGrp="1"/>
          </p:cNvSpPr>
          <p:nvPr>
            <p:ph idx="1"/>
          </p:nvPr>
        </p:nvSpPr>
        <p:spPr>
          <a:xfrm>
            <a:off x="179513" y="1981200"/>
            <a:ext cx="8469659" cy="3065455"/>
          </a:xfrm>
        </p:spPr>
        <p:txBody>
          <a:bodyPr wrap="square">
            <a:spAutoFit/>
          </a:bodyPr>
          <a:lstStyle/>
          <a:p>
            <a:pPr marL="0" indent="0">
              <a:buNone/>
            </a:pPr>
            <a:r>
              <a:rPr lang="en-GB" sz="1800" b="1" dirty="0" smtClean="0"/>
              <a:t>What is it? </a:t>
            </a:r>
          </a:p>
          <a:p>
            <a:r>
              <a:rPr lang="en-GB" sz="1800" dirty="0"/>
              <a:t>A</a:t>
            </a:r>
            <a:r>
              <a:rPr lang="en-GB" sz="1800" dirty="0" smtClean="0"/>
              <a:t> simple way to engage with as many people as possible including members</a:t>
            </a:r>
            <a:r>
              <a:rPr lang="en-GB" sz="1800" dirty="0"/>
              <a:t>, supporters, </a:t>
            </a:r>
            <a:r>
              <a:rPr lang="en-GB" sz="1800" dirty="0" smtClean="0"/>
              <a:t>activists and a variety of other audiences</a:t>
            </a:r>
          </a:p>
          <a:p>
            <a:pPr marL="0" indent="0">
              <a:buNone/>
            </a:pPr>
            <a:endParaRPr lang="en-GB" sz="1200" dirty="0"/>
          </a:p>
          <a:p>
            <a:pPr marL="0" indent="0">
              <a:buNone/>
            </a:pPr>
            <a:r>
              <a:rPr lang="en-GB" sz="1800" b="1" dirty="0" smtClean="0"/>
              <a:t>Where can I find it? </a:t>
            </a:r>
            <a:endParaRPr lang="en-GB" sz="1800" b="1" dirty="0"/>
          </a:p>
          <a:p>
            <a:r>
              <a:rPr lang="en-GB" sz="1800" dirty="0" smtClean="0"/>
              <a:t>Go to  </a:t>
            </a:r>
            <a:r>
              <a:rPr lang="en-GB" sz="1800" u="sng" dirty="0" smtClean="0">
                <a:hlinkClick r:id="rId2"/>
              </a:rPr>
              <a:t>www.amnesty.org</a:t>
            </a:r>
            <a:r>
              <a:rPr lang="en-GB" sz="1800" dirty="0" smtClean="0"/>
              <a:t>; we’re ‘going live’ at the end </a:t>
            </a:r>
            <a:r>
              <a:rPr lang="en-GB" sz="1800" dirty="0"/>
              <a:t>of </a:t>
            </a:r>
            <a:r>
              <a:rPr lang="en-GB" sz="1800" dirty="0" smtClean="0"/>
              <a:t>August in English (other </a:t>
            </a:r>
            <a:r>
              <a:rPr lang="en-GB" sz="1800" dirty="0"/>
              <a:t>languages to </a:t>
            </a:r>
            <a:r>
              <a:rPr lang="en-GB" sz="1800" dirty="0" smtClean="0"/>
              <a:t>follow). The </a:t>
            </a:r>
            <a:r>
              <a:rPr lang="en-GB" sz="1800" dirty="0"/>
              <a:t>survey will be available until 17 October 2014</a:t>
            </a:r>
            <a:r>
              <a:rPr lang="en-GB" sz="1800" dirty="0" smtClean="0"/>
              <a:t>.</a:t>
            </a:r>
          </a:p>
          <a:p>
            <a:endParaRPr lang="en-GB" sz="1200" dirty="0"/>
          </a:p>
          <a:p>
            <a:pPr marL="0" indent="0">
              <a:buNone/>
            </a:pPr>
            <a:r>
              <a:rPr lang="en-GB" sz="1800" b="1" dirty="0" smtClean="0"/>
              <a:t>What information does it gather?</a:t>
            </a:r>
          </a:p>
          <a:p>
            <a:pPr marL="0" indent="0">
              <a:buNone/>
            </a:pPr>
            <a:endParaRPr lang="en-GB" dirty="0"/>
          </a:p>
        </p:txBody>
      </p:sp>
      <p:pic>
        <p:nvPicPr>
          <p:cNvPr id="4" name="Picture 3"/>
          <p:cNvPicPr>
            <a:picLocks noChangeAspect="1"/>
          </p:cNvPicPr>
          <p:nvPr/>
        </p:nvPicPr>
        <p:blipFill>
          <a:blip r:embed="rId3"/>
          <a:stretch>
            <a:fillRect/>
          </a:stretch>
        </p:blipFill>
        <p:spPr>
          <a:xfrm>
            <a:off x="4283968" y="5527001"/>
            <a:ext cx="1296144" cy="1330999"/>
          </a:xfrm>
          <a:prstGeom prst="rect">
            <a:avLst/>
          </a:prstGeom>
        </p:spPr>
      </p:pic>
      <p:sp>
        <p:nvSpPr>
          <p:cNvPr id="5" name="Oval Callout 4"/>
          <p:cNvSpPr/>
          <p:nvPr/>
        </p:nvSpPr>
        <p:spPr bwMode="auto">
          <a:xfrm>
            <a:off x="5652120" y="3904958"/>
            <a:ext cx="3384376" cy="2305029"/>
          </a:xfrm>
          <a:prstGeom prst="wedgeEllipseCallout">
            <a:avLst>
              <a:gd name="adj1" fmla="val -59103"/>
              <a:gd name="adj2" fmla="val 46167"/>
            </a:avLst>
          </a:prstGeom>
          <a:solidFill>
            <a:sysClr val="window" lastClr="FFFFFF"/>
          </a:solidFill>
          <a:ln w="9525" cap="flat" cmpd="sng" algn="ctr">
            <a:solidFill>
              <a:sysClr val="windowText" lastClr="000000"/>
            </a:solidFill>
            <a:prstDash val="solid"/>
            <a:round/>
            <a:headEnd type="none" w="med" len="med"/>
            <a:tailEnd type="none" w="med" len="med"/>
          </a:ln>
          <a:effectLst/>
          <a:extLst/>
        </p:spPr>
        <p:txBody>
          <a:bodyPr rot="0" spcFirstLastPara="0" vert="horz" wrap="square" lIns="91440" tIns="45720" rIns="91440" bIns="45720" numCol="1" spcCol="0" rtlCol="0" fromWordArt="0" anchor="t" anchorCtr="0" forceAA="0" compatLnSpc="1">
            <a:prstTxWarp prst="textNoShape">
              <a:avLst/>
            </a:prstTxWarp>
            <a:noAutofit/>
          </a:bodyPr>
          <a:lstStyle/>
          <a:p>
            <a:pPr eaLnBrk="1" hangingPunct="1">
              <a:spcBef>
                <a:spcPts val="480"/>
              </a:spcBef>
              <a:spcAft>
                <a:spcPts val="0"/>
              </a:spcAft>
            </a:pPr>
            <a:r>
              <a:rPr lang="en-GB" sz="1200" dirty="0" smtClean="0"/>
              <a:t>The survey complements the fuller consultation with your staff, members, partners, and other key stakeholders but it doesn’t replace it. You will need to carry out deeper discussions with these groups to address the more detailed questions in the consultation document.</a:t>
            </a:r>
            <a:endParaRPr lang="en-GB" sz="1200" dirty="0"/>
          </a:p>
          <a:p>
            <a:pPr marL="0" marR="0" lvl="0" indent="0" defTabSz="914400" eaLnBrk="1" fontAlgn="base" latinLnBrk="0" hangingPunct="1">
              <a:lnSpc>
                <a:spcPct val="100000"/>
              </a:lnSpc>
              <a:spcBef>
                <a:spcPts val="480"/>
              </a:spcBef>
              <a:spcAft>
                <a:spcPts val="0"/>
              </a:spcAft>
              <a:buClrTx/>
              <a:buSzTx/>
              <a:buFontTx/>
              <a:buNone/>
              <a:tabLst/>
              <a:defRPr/>
            </a:pPr>
            <a:endParaRPr kumimoji="0" lang="en-GB" sz="1200" i="0" u="none" strike="noStrike" kern="0" cap="none" spc="0" normalizeH="0" baseline="0" noProof="0" dirty="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sp>
        <p:nvSpPr>
          <p:cNvPr id="6" name="Rectangle 5"/>
          <p:cNvSpPr/>
          <p:nvPr/>
        </p:nvSpPr>
        <p:spPr bwMode="auto">
          <a:xfrm>
            <a:off x="179512" y="4614876"/>
            <a:ext cx="4248471" cy="2268251"/>
          </a:xfrm>
          <a:prstGeom prst="rect">
            <a:avLst/>
          </a:prstGeom>
          <a:no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lvl="0" eaLnBrk="1" hangingPunct="1">
              <a:spcBef>
                <a:spcPct val="20000"/>
              </a:spcBef>
            </a:pPr>
            <a:r>
              <a:rPr lang="en-GB" sz="1800" dirty="0" err="1" smtClean="0">
                <a:solidFill>
                  <a:srgbClr val="000000"/>
                </a:solidFill>
                <a:latin typeface="Arial Narrow"/>
              </a:rPr>
              <a:t>i</a:t>
            </a:r>
            <a:r>
              <a:rPr lang="en-GB" sz="1800" dirty="0">
                <a:solidFill>
                  <a:srgbClr val="000000"/>
                </a:solidFill>
                <a:latin typeface="Arial Narrow"/>
              </a:rPr>
              <a:t>) Where we can make the greatest </a:t>
            </a:r>
            <a:r>
              <a:rPr lang="en-GB" sz="1800" dirty="0" smtClean="0">
                <a:solidFill>
                  <a:srgbClr val="000000"/>
                </a:solidFill>
                <a:latin typeface="Arial Narrow"/>
              </a:rPr>
              <a:t>difference</a:t>
            </a:r>
          </a:p>
          <a:p>
            <a:pPr lvl="0" eaLnBrk="1" hangingPunct="1">
              <a:spcBef>
                <a:spcPct val="20000"/>
              </a:spcBef>
            </a:pPr>
            <a:r>
              <a:rPr lang="en-GB" sz="1800" dirty="0" smtClean="0">
                <a:solidFill>
                  <a:srgbClr val="000000"/>
                </a:solidFill>
                <a:latin typeface="Arial Narrow"/>
              </a:rPr>
              <a:t>ii</a:t>
            </a:r>
            <a:r>
              <a:rPr lang="en-GB" sz="1800" dirty="0">
                <a:solidFill>
                  <a:srgbClr val="000000"/>
                </a:solidFill>
                <a:latin typeface="Arial Narrow"/>
              </a:rPr>
              <a:t>) </a:t>
            </a:r>
            <a:r>
              <a:rPr lang="en-GB" sz="1800" dirty="0" smtClean="0">
                <a:solidFill>
                  <a:srgbClr val="000000"/>
                </a:solidFill>
                <a:latin typeface="Arial Narrow"/>
              </a:rPr>
              <a:t>Whether </a:t>
            </a:r>
            <a:r>
              <a:rPr lang="en-GB" sz="1800" dirty="0">
                <a:solidFill>
                  <a:srgbClr val="000000"/>
                </a:solidFill>
                <a:latin typeface="Arial Narrow"/>
              </a:rPr>
              <a:t>people agree with our general </a:t>
            </a:r>
            <a:r>
              <a:rPr lang="en-GB" sz="1800" dirty="0" smtClean="0">
                <a:solidFill>
                  <a:srgbClr val="000000"/>
                </a:solidFill>
                <a:latin typeface="Arial Narrow"/>
              </a:rPr>
              <a:t>proposals</a:t>
            </a:r>
          </a:p>
          <a:p>
            <a:pPr lvl="0" eaLnBrk="1" hangingPunct="1">
              <a:spcBef>
                <a:spcPct val="20000"/>
              </a:spcBef>
            </a:pPr>
            <a:r>
              <a:rPr lang="en-GB" sz="1800" dirty="0" smtClean="0">
                <a:solidFill>
                  <a:srgbClr val="000000"/>
                </a:solidFill>
                <a:latin typeface="Arial Narrow"/>
              </a:rPr>
              <a:t>iii</a:t>
            </a:r>
            <a:r>
              <a:rPr lang="en-GB" sz="1800" dirty="0">
                <a:solidFill>
                  <a:srgbClr val="000000"/>
                </a:solidFill>
                <a:latin typeface="Arial Narrow"/>
              </a:rPr>
              <a:t>) </a:t>
            </a:r>
            <a:r>
              <a:rPr lang="en-GB" sz="1800" dirty="0" smtClean="0">
                <a:solidFill>
                  <a:srgbClr val="000000"/>
                </a:solidFill>
                <a:latin typeface="Arial Narrow"/>
              </a:rPr>
              <a:t>Which </a:t>
            </a:r>
            <a:r>
              <a:rPr lang="en-GB" sz="1800" dirty="0">
                <a:solidFill>
                  <a:srgbClr val="000000"/>
                </a:solidFill>
                <a:latin typeface="Arial Narrow"/>
              </a:rPr>
              <a:t>issues are most likely to inspire people to take </a:t>
            </a:r>
            <a:r>
              <a:rPr lang="en-GB" sz="1800" dirty="0" smtClean="0">
                <a:solidFill>
                  <a:srgbClr val="000000"/>
                </a:solidFill>
                <a:latin typeface="Arial Narrow"/>
              </a:rPr>
              <a:t>action</a:t>
            </a:r>
            <a:endParaRPr lang="en-GB" sz="1800" dirty="0">
              <a:solidFill>
                <a:srgbClr val="000000"/>
              </a:solidFill>
              <a:latin typeface="Arial Narrow"/>
            </a:endParaRPr>
          </a:p>
        </p:txBody>
      </p:sp>
    </p:spTree>
    <p:extLst>
      <p:ext uri="{BB962C8B-B14F-4D97-AF65-F5344CB8AC3E}">
        <p14:creationId xmlns:p14="http://schemas.microsoft.com/office/powerpoint/2010/main" val="22848325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useful tools</a:t>
            </a:r>
            <a:endParaRPr lang="en-GB" dirty="0"/>
          </a:p>
        </p:txBody>
      </p:sp>
      <p:pic>
        <p:nvPicPr>
          <p:cNvPr id="6" name="Content Placeholder 5"/>
          <p:cNvPicPr>
            <a:picLocks noGrp="1" noChangeAspect="1"/>
          </p:cNvPicPr>
          <p:nvPr>
            <p:ph idx="1"/>
          </p:nvPr>
        </p:nvPicPr>
        <p:blipFill>
          <a:blip r:embed="rId2"/>
          <a:stretch>
            <a:fillRect/>
          </a:stretch>
        </p:blipFill>
        <p:spPr>
          <a:xfrm>
            <a:off x="6012160" y="2708920"/>
            <a:ext cx="2376264" cy="2448272"/>
          </a:xfrm>
          <a:prstGeom prst="rect">
            <a:avLst/>
          </a:prstGeom>
        </p:spPr>
      </p:pic>
      <p:sp>
        <p:nvSpPr>
          <p:cNvPr id="8" name="Rectangle 7"/>
          <p:cNvSpPr/>
          <p:nvPr/>
        </p:nvSpPr>
        <p:spPr>
          <a:xfrm>
            <a:off x="175667" y="2132856"/>
            <a:ext cx="5518360" cy="4524315"/>
          </a:xfrm>
          <a:prstGeom prst="rect">
            <a:avLst/>
          </a:prstGeom>
        </p:spPr>
        <p:txBody>
          <a:bodyPr wrap="square">
            <a:spAutoFit/>
          </a:bodyPr>
          <a:lstStyle/>
          <a:p>
            <a:pPr marL="342900" lvl="0" indent="-342900">
              <a:spcAft>
                <a:spcPts val="0"/>
              </a:spcAft>
              <a:buFont typeface="Symbol" panose="05050102010706020507" pitchFamily="18" charset="2"/>
              <a:buChar char=""/>
            </a:pPr>
            <a:r>
              <a:rPr lang="en-GB" sz="1800" b="1" dirty="0" smtClean="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rPr>
              <a:t>Decision-making </a:t>
            </a:r>
            <a:r>
              <a:rPr lang="en-GB" sz="1800" b="1" dirty="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rPr>
              <a:t>criteria </a:t>
            </a:r>
            <a:r>
              <a:rPr lang="en-GB" sz="1800" dirty="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rPr>
              <a:t>(</a:t>
            </a:r>
            <a:r>
              <a:rPr lang="en-GB" sz="1800" dirty="0">
                <a:solidFill>
                  <a:srgbClr val="000000"/>
                </a:solidFill>
                <a:latin typeface="Amnesty Trade Gothic Light" panose="020B0403040303020004" pitchFamily="34" charset="0"/>
                <a:ea typeface="Calibri" panose="020F0502020204030204" pitchFamily="34" charset="0"/>
                <a:cs typeface="Times New Roman" panose="02020603050405020304" pitchFamily="18" charset="0"/>
              </a:rPr>
              <a:t>POL 50/020/2014</a:t>
            </a:r>
            <a:r>
              <a:rPr lang="en-GB" sz="1800" dirty="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rPr>
              <a:t>) – for di</a:t>
            </a:r>
            <a:r>
              <a:rPr lang="en-GB" sz="1800" dirty="0">
                <a:solidFill>
                  <a:srgbClr val="000000"/>
                </a:solidFill>
                <a:latin typeface="Amnesty Trade Gothic Light" panose="020B0403040303020004" pitchFamily="34" charset="0"/>
                <a:ea typeface="Calibri" panose="020F0502020204030204" pitchFamily="34" charset="0"/>
                <a:cs typeface="Times New Roman" panose="02020603050405020304" pitchFamily="18" charset="0"/>
              </a:rPr>
              <a:t>scussions about what we should and should not </a:t>
            </a:r>
            <a:r>
              <a:rPr lang="en-GB" sz="1800" dirty="0" smtClean="0">
                <a:solidFill>
                  <a:srgbClr val="000000"/>
                </a:solidFill>
                <a:latin typeface="Amnesty Trade Gothic Light" panose="020B0403040303020004" pitchFamily="34" charset="0"/>
                <a:ea typeface="Calibri" panose="020F0502020204030204" pitchFamily="34" charset="0"/>
                <a:cs typeface="Times New Roman" panose="02020603050405020304" pitchFamily="18" charset="0"/>
              </a:rPr>
              <a:t>prioritize</a:t>
            </a:r>
          </a:p>
          <a:p>
            <a:pPr lvl="0">
              <a:spcAft>
                <a:spcPts val="0"/>
              </a:spcAft>
            </a:pPr>
            <a:endParaRPr lang="en-GB" sz="1050" dirty="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800" b="1" dirty="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rPr>
              <a:t>The World We See Ahead </a:t>
            </a:r>
            <a:r>
              <a:rPr lang="en-GB" sz="1800" dirty="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rPr>
              <a:t>– situational analysis for the Strategic Goals (POL 50/017/2014)</a:t>
            </a:r>
            <a:r>
              <a:rPr lang="en-GB" sz="1800" dirty="0">
                <a:solidFill>
                  <a:srgbClr val="000000"/>
                </a:solidFill>
                <a:latin typeface="Amnesty Trade Gothic Light" panose="020B0403040303020004" pitchFamily="34" charset="0"/>
                <a:ea typeface="Calibri" panose="020F0502020204030204" pitchFamily="34" charset="0"/>
                <a:cs typeface="Times New Roman" panose="02020603050405020304" pitchFamily="18" charset="0"/>
              </a:rPr>
              <a:t> </a:t>
            </a:r>
            <a:endParaRPr lang="en-GB" sz="1800" dirty="0" smtClean="0">
              <a:solidFill>
                <a:srgbClr val="000000"/>
              </a:solidFill>
              <a:latin typeface="Amnesty Trade Gothic Light" panose="020B0403040303020004" pitchFamily="34" charset="0"/>
              <a:ea typeface="Calibri" panose="020F0502020204030204" pitchFamily="34" charset="0"/>
              <a:cs typeface="Times New Roman" panose="02020603050405020304" pitchFamily="18" charset="0"/>
            </a:endParaRPr>
          </a:p>
          <a:p>
            <a:pPr lvl="0">
              <a:lnSpc>
                <a:spcPts val="1200"/>
              </a:lnSpc>
              <a:spcAft>
                <a:spcPts val="0"/>
              </a:spcAft>
            </a:pPr>
            <a:endParaRPr lang="en-GB" sz="1800" dirty="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800" b="1" dirty="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rPr>
              <a:t>The </a:t>
            </a:r>
            <a:r>
              <a:rPr lang="en-GB" sz="1800" b="1" dirty="0" smtClean="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rPr>
              <a:t>“home” for the Strategic Goals on the Intranet </a:t>
            </a:r>
            <a:r>
              <a:rPr lang="en-GB" sz="1800" dirty="0" smtClean="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rPr>
              <a:t>for </a:t>
            </a:r>
            <a:r>
              <a:rPr lang="en-GB" sz="1800" dirty="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rPr>
              <a:t>all the key </a:t>
            </a:r>
            <a:r>
              <a:rPr lang="en-GB" sz="1800" dirty="0" smtClean="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rPr>
              <a:t>consultation </a:t>
            </a:r>
            <a:r>
              <a:rPr lang="en-GB" sz="1800" dirty="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rPr>
              <a:t>documentation, inputs from phase 1, recordings of the “meta” trend events, links to external trends analyses, strategic plans from other organizations and much more: </a:t>
            </a:r>
            <a:endParaRPr lang="en-GB" sz="1800" dirty="0" smtClean="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endParaRPr>
          </a:p>
          <a:p>
            <a:pPr marL="342900" lvl="0" indent="-342900">
              <a:lnSpc>
                <a:spcPts val="1200"/>
              </a:lnSpc>
              <a:spcAft>
                <a:spcPts val="0"/>
              </a:spcAft>
              <a:buFont typeface="Symbol" panose="05050102010706020507" pitchFamily="18" charset="2"/>
              <a:buChar char=""/>
            </a:pPr>
            <a:endParaRPr lang="en-GB" sz="1400" u="sng" dirty="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hlinkClick r:id="rId3"/>
            </a:endParaRPr>
          </a:p>
          <a:p>
            <a:pPr lvl="0">
              <a:lnSpc>
                <a:spcPts val="1200"/>
              </a:lnSpc>
              <a:spcAft>
                <a:spcPts val="0"/>
              </a:spcAft>
            </a:pPr>
            <a:r>
              <a:rPr lang="en-GB" sz="1600" u="sng" dirty="0" smtClean="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hlinkClick r:id="rId3"/>
              </a:rPr>
              <a:t>https</a:t>
            </a:r>
            <a:r>
              <a:rPr lang="en-GB" sz="1600" u="sng" dirty="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hlinkClick r:id="rId3"/>
              </a:rPr>
              <a:t>://intranet.amnesty.org/wiki/display/StrategicGoals/Strategic+Goals+Landing+Page</a:t>
            </a:r>
            <a:r>
              <a:rPr lang="en-GB" sz="1600" dirty="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rPr>
              <a:t> </a:t>
            </a:r>
            <a:endParaRPr lang="en-GB" sz="1600" dirty="0" smtClean="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endParaRPr>
          </a:p>
          <a:p>
            <a:pPr lvl="0">
              <a:lnSpc>
                <a:spcPts val="1200"/>
              </a:lnSpc>
              <a:spcAft>
                <a:spcPts val="0"/>
              </a:spcAft>
            </a:pPr>
            <a:endParaRPr lang="en-GB" sz="1400" dirty="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endParaRPr>
          </a:p>
          <a:p>
            <a:pPr lvl="0">
              <a:lnSpc>
                <a:spcPts val="1200"/>
              </a:lnSpc>
              <a:spcAft>
                <a:spcPts val="0"/>
              </a:spcAft>
            </a:pPr>
            <a:endParaRPr lang="en-GB" sz="1400" dirty="0" smtClean="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endParaRPr>
          </a:p>
          <a:p>
            <a:pPr lvl="0">
              <a:lnSpc>
                <a:spcPts val="1200"/>
              </a:lnSpc>
              <a:spcAft>
                <a:spcPts val="0"/>
              </a:spcAft>
            </a:pPr>
            <a:endParaRPr lang="en-GB" sz="1400" dirty="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endParaRPr>
          </a:p>
          <a:p>
            <a:pPr lvl="0">
              <a:lnSpc>
                <a:spcPts val="1200"/>
              </a:lnSpc>
              <a:spcAft>
                <a:spcPts val="0"/>
              </a:spcAft>
            </a:pPr>
            <a:endParaRPr lang="en-GB" sz="1400" dirty="0" smtClean="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endParaRPr>
          </a:p>
          <a:p>
            <a:pPr lvl="0">
              <a:lnSpc>
                <a:spcPts val="1200"/>
              </a:lnSpc>
              <a:spcAft>
                <a:spcPts val="0"/>
              </a:spcAft>
            </a:pPr>
            <a:endParaRPr lang="en-GB" sz="1400" dirty="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1583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influence the Strategic Goals</a:t>
            </a:r>
            <a:endParaRPr lang="en-GB" dirty="0"/>
          </a:p>
        </p:txBody>
      </p:sp>
      <p:sp>
        <p:nvSpPr>
          <p:cNvPr id="3" name="Content Placeholder 2"/>
          <p:cNvSpPr>
            <a:spLocks noGrp="1"/>
          </p:cNvSpPr>
          <p:nvPr>
            <p:ph idx="1"/>
          </p:nvPr>
        </p:nvSpPr>
        <p:spPr/>
        <p:txBody>
          <a:bodyPr/>
          <a:lstStyle/>
          <a:p>
            <a:pPr marL="0" indent="0">
              <a:buNone/>
            </a:pPr>
            <a:endParaRPr lang="en-GB" sz="800" b="1" i="1" dirty="0" smtClean="0">
              <a:effectLst>
                <a:outerShdw blurRad="38100" dist="38100" dir="2700000" algn="tl">
                  <a:srgbClr val="000000">
                    <a:alpha val="43137"/>
                  </a:srgbClr>
                </a:outerShdw>
              </a:effectLst>
            </a:endParaRPr>
          </a:p>
          <a:p>
            <a:pPr marL="0" indent="0" algn="ctr">
              <a:buNone/>
            </a:pPr>
            <a:r>
              <a:rPr lang="en-GB" dirty="0" smtClean="0"/>
              <a:t>Phase 2 runs until 31 October 2014 but we encourage early </a:t>
            </a:r>
            <a:r>
              <a:rPr lang="en-GB" dirty="0" smtClean="0"/>
              <a:t>responses wherever possible! </a:t>
            </a:r>
          </a:p>
          <a:p>
            <a:pPr marL="0" indent="0" algn="ctr">
              <a:buNone/>
            </a:pPr>
            <a:r>
              <a:rPr lang="en-GB" dirty="0" smtClean="0"/>
              <a:t>Please </a:t>
            </a:r>
            <a:r>
              <a:rPr lang="en-GB" dirty="0" smtClean="0"/>
              <a:t>submit your </a:t>
            </a:r>
            <a:r>
              <a:rPr lang="en-GB" dirty="0" smtClean="0"/>
              <a:t>inputs to </a:t>
            </a:r>
            <a:r>
              <a:rPr lang="en-GB" dirty="0" smtClean="0"/>
              <a:t>the Strategy and Evaluation Unit at the IS:</a:t>
            </a:r>
            <a:endParaRPr lang="en-GB" sz="500" b="1" dirty="0" smtClean="0">
              <a:solidFill>
                <a:srgbClr val="0070C0"/>
              </a:solidFill>
            </a:endParaRPr>
          </a:p>
          <a:p>
            <a:pPr marL="0" indent="0" algn="ctr">
              <a:buNone/>
            </a:pPr>
            <a:r>
              <a:rPr lang="en-GB" sz="4000" b="1" dirty="0" smtClean="0">
                <a:solidFill>
                  <a:srgbClr val="0070C0"/>
                </a:solidFill>
                <a:hlinkClick r:id="rId2"/>
              </a:rPr>
              <a:t>strategicgoals@amnesty.org</a:t>
            </a:r>
            <a:endParaRPr lang="en-GB" sz="4000" b="1" dirty="0" smtClean="0">
              <a:solidFill>
                <a:srgbClr val="0070C0"/>
              </a:solidFill>
            </a:endParaRPr>
          </a:p>
          <a:p>
            <a:pPr marL="0" indent="0" algn="ctr">
              <a:buNone/>
            </a:pPr>
            <a:endParaRPr lang="en-GB" sz="500" b="1" dirty="0" smtClean="0">
              <a:solidFill>
                <a:srgbClr val="0070C0"/>
              </a:solidFill>
            </a:endParaRPr>
          </a:p>
          <a:p>
            <a:pPr marL="0" indent="0">
              <a:buNone/>
            </a:pPr>
            <a:r>
              <a:rPr lang="en-GB" dirty="0" smtClean="0"/>
              <a:t>This </a:t>
            </a:r>
            <a:r>
              <a:rPr lang="en-GB" dirty="0"/>
              <a:t>address should also be used for any suggestions, comments or requests for help</a:t>
            </a:r>
            <a:r>
              <a:rPr lang="en-GB" dirty="0" smtClean="0"/>
              <a:t>.</a:t>
            </a:r>
            <a:endParaRPr lang="en-GB" dirty="0"/>
          </a:p>
          <a:p>
            <a:pPr marL="0" indent="0">
              <a:buNone/>
            </a:pPr>
            <a:endParaRPr lang="en-GB" dirty="0" smtClean="0"/>
          </a:p>
          <a:p>
            <a:pPr marL="0" indent="0">
              <a:buNone/>
            </a:pPr>
            <a:r>
              <a:rPr lang="en-GB" dirty="0" smtClean="0"/>
              <a:t>Feel </a:t>
            </a:r>
            <a:r>
              <a:rPr lang="en-GB" dirty="0" smtClean="0"/>
              <a:t>free to contact the </a:t>
            </a:r>
            <a:r>
              <a:rPr lang="en-GB" b="1" dirty="0" smtClean="0"/>
              <a:t>Strategy and Evaluation Unit </a:t>
            </a:r>
            <a:r>
              <a:rPr lang="en-GB" dirty="0"/>
              <a:t>t</a:t>
            </a:r>
            <a:r>
              <a:rPr lang="en-GB" dirty="0" smtClean="0"/>
              <a:t>o discuss the </a:t>
            </a:r>
            <a:r>
              <a:rPr lang="en-GB" dirty="0" smtClean="0"/>
              <a:t>Strategic </a:t>
            </a:r>
            <a:r>
              <a:rPr lang="en-GB" dirty="0" smtClean="0"/>
              <a:t>G</a:t>
            </a:r>
            <a:r>
              <a:rPr lang="en-GB" dirty="0" smtClean="0"/>
              <a:t>oals.</a:t>
            </a:r>
            <a:endParaRPr lang="en-GB" dirty="0" smtClean="0"/>
          </a:p>
          <a:p>
            <a:pPr marL="0" indent="0" algn="ctr">
              <a:buNone/>
            </a:pPr>
            <a:endParaRPr lang="en-GB" sz="500" b="1" dirty="0"/>
          </a:p>
          <a:p>
            <a:pPr marL="0" indent="0" algn="ctr">
              <a:buNone/>
            </a:pPr>
            <a:r>
              <a:rPr lang="en-GB" b="1" dirty="0" smtClean="0"/>
              <a:t>We </a:t>
            </a:r>
            <a:r>
              <a:rPr lang="en-GB" b="1" dirty="0" smtClean="0"/>
              <a:t>are looking forward to hearing from you!</a:t>
            </a:r>
          </a:p>
          <a:p>
            <a:endParaRPr lang="en-GB" dirty="0"/>
          </a:p>
        </p:txBody>
      </p:sp>
      <p:pic>
        <p:nvPicPr>
          <p:cNvPr id="4" name="Picture 3"/>
          <p:cNvPicPr>
            <a:picLocks noChangeAspect="1"/>
          </p:cNvPicPr>
          <p:nvPr/>
        </p:nvPicPr>
        <p:blipFill>
          <a:blip r:embed="rId3"/>
          <a:stretch>
            <a:fillRect/>
          </a:stretch>
        </p:blipFill>
        <p:spPr>
          <a:xfrm>
            <a:off x="7020272" y="582047"/>
            <a:ext cx="2016427" cy="1399153"/>
          </a:xfrm>
          <a:prstGeom prst="rect">
            <a:avLst/>
          </a:prstGeom>
        </p:spPr>
      </p:pic>
    </p:spTree>
    <p:extLst>
      <p:ext uri="{BB962C8B-B14F-4D97-AF65-F5344CB8AC3E}">
        <p14:creationId xmlns:p14="http://schemas.microsoft.com/office/powerpoint/2010/main" val="3794061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609600"/>
            <a:ext cx="8229600" cy="875184"/>
          </a:xfrm>
        </p:spPr>
        <p:txBody>
          <a:bodyPr/>
          <a:lstStyle/>
          <a:p>
            <a:pPr algn="ctr"/>
            <a:r>
              <a:rPr lang="en-GB" dirty="0" smtClean="0"/>
              <a:t>Strategic Goals 2016 – 2019</a:t>
            </a:r>
            <a:br>
              <a:rPr lang="en-GB" dirty="0" smtClean="0"/>
            </a:br>
            <a:r>
              <a:rPr lang="en-GB" dirty="0" smtClean="0"/>
              <a:t>Overview</a:t>
            </a:r>
            <a:br>
              <a:rPr lang="en-GB" dirty="0" smtClean="0"/>
            </a:br>
            <a:endParaRPr lang="en-GB" dirty="0"/>
          </a:p>
        </p:txBody>
      </p:sp>
      <p:sp>
        <p:nvSpPr>
          <p:cNvPr id="4" name="Rectangle 3"/>
          <p:cNvSpPr/>
          <p:nvPr/>
        </p:nvSpPr>
        <p:spPr bwMode="auto">
          <a:xfrm>
            <a:off x="4067944" y="1948855"/>
            <a:ext cx="4697313" cy="4248472"/>
          </a:xfrm>
          <a:prstGeom prst="rect">
            <a:avLst/>
          </a:prstGeom>
          <a:solidFill>
            <a:srgbClr val="FFFF66"/>
          </a:solidFill>
          <a:ln w="381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a:buFont typeface="Arial" panose="020B0604020202020204" pitchFamily="34" charset="0"/>
              <a:buChar char="•"/>
            </a:pPr>
            <a:r>
              <a:rPr lang="en-GB" sz="1800" dirty="0">
                <a:latin typeface="+mj-lt"/>
              </a:rPr>
              <a:t>An overarching global strategy setting out </a:t>
            </a:r>
            <a:r>
              <a:rPr lang="en-GB" sz="1800" b="1" dirty="0">
                <a:latin typeface="+mj-lt"/>
              </a:rPr>
              <a:t>what </a:t>
            </a:r>
            <a:r>
              <a:rPr lang="en-GB" sz="2000" b="1" dirty="0">
                <a:effectLst>
                  <a:outerShdw blurRad="38100" dist="38100" dir="2700000" algn="tl">
                    <a:srgbClr val="000000">
                      <a:alpha val="43137"/>
                    </a:srgbClr>
                  </a:outerShdw>
                </a:effectLst>
                <a:latin typeface="+mj-lt"/>
              </a:rPr>
              <a:t>we will work together to </a:t>
            </a:r>
            <a:r>
              <a:rPr lang="en-GB" sz="2000" b="1" i="1" dirty="0">
                <a:effectLst>
                  <a:outerShdw blurRad="38100" dist="38100" dir="2700000" algn="tl">
                    <a:srgbClr val="000000">
                      <a:alpha val="43137"/>
                    </a:srgbClr>
                  </a:outerShdw>
                </a:effectLst>
                <a:latin typeface="+mj-lt"/>
              </a:rPr>
              <a:t>achieve</a:t>
            </a:r>
            <a:r>
              <a:rPr lang="en-GB" sz="2000" dirty="0">
                <a:effectLst>
                  <a:outerShdw blurRad="38100" dist="38100" dir="2700000" algn="tl">
                    <a:srgbClr val="000000">
                      <a:alpha val="43137"/>
                    </a:srgbClr>
                  </a:outerShdw>
                </a:effectLst>
                <a:latin typeface="+mj-lt"/>
              </a:rPr>
              <a:t> </a:t>
            </a:r>
            <a:r>
              <a:rPr lang="en-GB" sz="1800" dirty="0">
                <a:latin typeface="+mj-lt"/>
              </a:rPr>
              <a:t>in the </a:t>
            </a:r>
            <a:r>
              <a:rPr lang="en-GB" sz="1800" dirty="0" smtClean="0">
                <a:latin typeface="+mj-lt"/>
              </a:rPr>
              <a:t>period from 2016 to 2019</a:t>
            </a:r>
            <a:r>
              <a:rPr lang="en-GB" sz="1800" dirty="0" smtClean="0">
                <a:latin typeface="+mj-lt"/>
              </a:rPr>
              <a:t> (this will </a:t>
            </a:r>
            <a:r>
              <a:rPr lang="en-GB" sz="1800" dirty="0" smtClean="0">
                <a:latin typeface="+mj-lt"/>
              </a:rPr>
              <a:t>replace and update our current ‘Integrated Strategic Plan’) </a:t>
            </a:r>
            <a:endParaRPr lang="en-GB" sz="1800" dirty="0">
              <a:latin typeface="+mj-lt"/>
            </a:endParaRPr>
          </a:p>
          <a:p>
            <a:endParaRPr lang="en-GB" sz="1000" dirty="0" smtClean="0">
              <a:latin typeface="+mj-lt"/>
            </a:endParaRPr>
          </a:p>
          <a:p>
            <a:pPr marL="285750" indent="-285750">
              <a:buFont typeface="Arial" panose="020B0604020202020204" pitchFamily="34" charset="0"/>
              <a:buChar char="•"/>
            </a:pPr>
            <a:r>
              <a:rPr lang="en-GB" sz="1800" dirty="0">
                <a:latin typeface="+mj-lt"/>
              </a:rPr>
              <a:t>Show how we will </a:t>
            </a:r>
            <a:r>
              <a:rPr lang="en-GB" sz="2000" b="1" dirty="0">
                <a:effectLst>
                  <a:outerShdw blurRad="38100" dist="38100" dir="2700000" algn="tl">
                    <a:srgbClr val="000000">
                      <a:alpha val="43137"/>
                    </a:srgbClr>
                  </a:outerShdw>
                </a:effectLst>
                <a:latin typeface="+mj-lt"/>
              </a:rPr>
              <a:t>translate our vision and mission into </a:t>
            </a:r>
            <a:r>
              <a:rPr lang="en-GB" sz="2000" b="1" i="1" dirty="0">
                <a:effectLst>
                  <a:outerShdw blurRad="38100" dist="38100" dir="2700000" algn="tl">
                    <a:srgbClr val="000000">
                      <a:alpha val="43137"/>
                    </a:srgbClr>
                  </a:outerShdw>
                </a:effectLst>
                <a:latin typeface="+mj-lt"/>
              </a:rPr>
              <a:t>concrete outcomes</a:t>
            </a:r>
          </a:p>
          <a:p>
            <a:endParaRPr lang="en-GB" sz="1000" dirty="0" smtClean="0">
              <a:latin typeface="+mj-lt"/>
            </a:endParaRPr>
          </a:p>
          <a:p>
            <a:pPr marL="285750" indent="-285750">
              <a:buFont typeface="Arial" panose="020B0604020202020204" pitchFamily="34" charset="0"/>
              <a:buChar char="•"/>
            </a:pPr>
            <a:r>
              <a:rPr lang="en-GB" sz="1800" dirty="0">
                <a:latin typeface="+mj-lt"/>
              </a:rPr>
              <a:t>Communicate our </a:t>
            </a:r>
            <a:r>
              <a:rPr lang="en-GB" sz="2000" b="1" i="1" dirty="0">
                <a:effectLst>
                  <a:outerShdw blurRad="38100" dist="38100" dir="2700000" algn="tl">
                    <a:srgbClr val="000000">
                      <a:alpha val="43137"/>
                    </a:srgbClr>
                  </a:outerShdw>
                </a:effectLst>
                <a:latin typeface="+mj-lt"/>
              </a:rPr>
              <a:t>highest</a:t>
            </a:r>
            <a:r>
              <a:rPr lang="en-GB" sz="2000" i="1" dirty="0">
                <a:effectLst>
                  <a:outerShdw blurRad="38100" dist="38100" dir="2700000" algn="tl">
                    <a:srgbClr val="000000">
                      <a:alpha val="43137"/>
                    </a:srgbClr>
                  </a:outerShdw>
                </a:effectLst>
                <a:latin typeface="+mj-lt"/>
              </a:rPr>
              <a:t> </a:t>
            </a:r>
            <a:r>
              <a:rPr lang="en-GB" sz="2000" b="1" i="1" dirty="0">
                <a:effectLst>
                  <a:outerShdw blurRad="38100" dist="38100" dir="2700000" algn="tl">
                    <a:srgbClr val="000000">
                      <a:alpha val="43137"/>
                    </a:srgbClr>
                  </a:outerShdw>
                </a:effectLst>
                <a:latin typeface="+mj-lt"/>
              </a:rPr>
              <a:t>priorities </a:t>
            </a:r>
            <a:r>
              <a:rPr lang="en-GB" sz="1800" dirty="0">
                <a:latin typeface="+mj-lt"/>
              </a:rPr>
              <a:t>to the movement and the world</a:t>
            </a:r>
          </a:p>
          <a:p>
            <a:endParaRPr lang="en-GB" sz="1000" dirty="0" smtClean="0">
              <a:latin typeface="+mj-lt"/>
            </a:endParaRPr>
          </a:p>
          <a:p>
            <a:pPr marL="285750" lvl="0" indent="-285750">
              <a:buFont typeface="Arial" panose="020B0604020202020204" pitchFamily="34" charset="0"/>
              <a:buChar char="•"/>
            </a:pPr>
            <a:r>
              <a:rPr lang="en-GB" sz="1800" dirty="0" smtClean="0">
                <a:latin typeface="+mj-lt"/>
              </a:rPr>
              <a:t>Are oriented </a:t>
            </a:r>
            <a:r>
              <a:rPr lang="en-GB" sz="1800" dirty="0">
                <a:latin typeface="+mj-lt"/>
              </a:rPr>
              <a:t>towards</a:t>
            </a:r>
            <a:r>
              <a:rPr lang="en-GB" sz="2000" b="1" i="1" dirty="0">
                <a:effectLst>
                  <a:outerShdw blurRad="38100" dist="38100" dir="2700000" algn="tl">
                    <a:srgbClr val="000000">
                      <a:alpha val="43137"/>
                    </a:srgbClr>
                  </a:outerShdw>
                </a:effectLst>
                <a:latin typeface="+mj-lt"/>
              </a:rPr>
              <a:t> impact</a:t>
            </a:r>
            <a:r>
              <a:rPr lang="en-GB" sz="1800" dirty="0">
                <a:latin typeface="+mj-lt"/>
              </a:rPr>
              <a:t>, </a:t>
            </a:r>
            <a:r>
              <a:rPr lang="en-GB" sz="1800" dirty="0" smtClean="0">
                <a:latin typeface="+mj-lt"/>
              </a:rPr>
              <a:t>based on a clear analysis of </a:t>
            </a:r>
            <a:r>
              <a:rPr lang="en-GB" sz="1800" dirty="0">
                <a:latin typeface="+mj-lt"/>
              </a:rPr>
              <a:t>Amnesty “value-add</a:t>
            </a:r>
            <a:r>
              <a:rPr lang="en-GB" sz="1800" dirty="0" smtClean="0">
                <a:latin typeface="+mj-lt"/>
              </a:rPr>
              <a:t>”</a:t>
            </a:r>
          </a:p>
          <a:p>
            <a:pPr lvl="0"/>
            <a:endParaRPr lang="en-GB" sz="1000" dirty="0">
              <a:latin typeface="+mj-lt"/>
            </a:endParaRPr>
          </a:p>
          <a:p>
            <a:pPr marL="285750" indent="-285750">
              <a:buFont typeface="Arial" panose="020B0604020202020204" pitchFamily="34" charset="0"/>
              <a:buChar char="•"/>
            </a:pPr>
            <a:r>
              <a:rPr lang="en-GB" sz="1800" dirty="0" smtClean="0">
                <a:latin typeface="+mj-lt"/>
              </a:rPr>
              <a:t>Guide </a:t>
            </a:r>
            <a:r>
              <a:rPr lang="en-GB" sz="1800" dirty="0">
                <a:latin typeface="+mj-lt"/>
              </a:rPr>
              <a:t>decisions about what to work on, ways of working and how to use our </a:t>
            </a:r>
            <a:r>
              <a:rPr lang="en-GB" sz="1800" dirty="0" smtClean="0">
                <a:latin typeface="+mj-lt"/>
              </a:rPr>
              <a:t>resources</a:t>
            </a:r>
          </a:p>
          <a:p>
            <a:pPr marL="285750" indent="-285750">
              <a:buFont typeface="Arial" panose="020B0604020202020204" pitchFamily="34" charset="0"/>
              <a:buChar char="•"/>
            </a:pPr>
            <a:endParaRPr lang="en-GB" sz="1800" dirty="0">
              <a:latin typeface="+mj-lt"/>
            </a:endParaRPr>
          </a:p>
          <a:p>
            <a:pPr marL="285750" indent="-285750">
              <a:buFont typeface="Arial" panose="020B0604020202020204" pitchFamily="34" charset="0"/>
              <a:buChar char="•"/>
            </a:pPr>
            <a:endParaRPr lang="en-GB" sz="1800" dirty="0">
              <a:latin typeface="+mj-lt"/>
            </a:endParaRPr>
          </a:p>
        </p:txBody>
      </p:sp>
      <p:sp>
        <p:nvSpPr>
          <p:cNvPr id="12" name="Horizontal Scroll 11"/>
          <p:cNvSpPr/>
          <p:nvPr/>
        </p:nvSpPr>
        <p:spPr bwMode="auto">
          <a:xfrm>
            <a:off x="323528" y="1948855"/>
            <a:ext cx="2664296" cy="1789906"/>
          </a:xfrm>
          <a:prstGeom prst="horizontalScroll">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b="0" i="0" u="none" strike="noStrike" cap="none" normalizeH="0" baseline="0" dirty="0" smtClean="0">
              <a:ln>
                <a:noFill/>
              </a:ln>
              <a:solidFill>
                <a:schemeClr val="tx1"/>
              </a:solidFill>
              <a:effectLst/>
              <a:latin typeface="Lucida Grande" charset="0"/>
              <a:ea typeface="Geneva" charset="0"/>
              <a:cs typeface="Geneva"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latin typeface="+mj-lt"/>
                <a:ea typeface="Geneva" charset="0"/>
                <a:cs typeface="Geneva" charset="0"/>
              </a:rPr>
              <a:t>What are they?</a:t>
            </a:r>
          </a:p>
        </p:txBody>
      </p:sp>
      <p:sp>
        <p:nvSpPr>
          <p:cNvPr id="15" name="Text Placeholder 14"/>
          <p:cNvSpPr>
            <a:spLocks noGrp="1"/>
          </p:cNvSpPr>
          <p:nvPr>
            <p:ph type="body" idx="1"/>
          </p:nvPr>
        </p:nvSpPr>
        <p:spPr bwMode="auto">
          <a:xfrm>
            <a:off x="1115616" y="3933056"/>
            <a:ext cx="2705472" cy="1584176"/>
          </a:xfrm>
          <a:prstGeom prst="horizontalScroll">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indent="0">
              <a:buNone/>
            </a:pPr>
            <a:r>
              <a:rPr lang="en-GB" sz="2400" b="1" dirty="0" smtClean="0"/>
              <a:t>Why are they so important?</a:t>
            </a:r>
            <a:endParaRPr lang="en-GB" sz="2400" b="1" dirty="0"/>
          </a:p>
        </p:txBody>
      </p:sp>
    </p:spTree>
    <p:extLst>
      <p:ext uri="{BB962C8B-B14F-4D97-AF65-F5344CB8AC3E}">
        <p14:creationId xmlns:p14="http://schemas.microsoft.com/office/powerpoint/2010/main" val="2038882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‘Strategic Goals’… (instead of another 'Integrated Strategic Plan’)?</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21127" y="1988840"/>
            <a:ext cx="2765673" cy="1872208"/>
          </a:xfrm>
        </p:spPr>
      </p:pic>
      <p:sp>
        <p:nvSpPr>
          <p:cNvPr id="6" name="Rectangle 5"/>
          <p:cNvSpPr/>
          <p:nvPr/>
        </p:nvSpPr>
        <p:spPr>
          <a:xfrm>
            <a:off x="251520" y="1807865"/>
            <a:ext cx="5328592" cy="3970318"/>
          </a:xfrm>
          <a:prstGeom prst="rect">
            <a:avLst/>
          </a:prstGeom>
        </p:spPr>
        <p:txBody>
          <a:bodyPr wrap="square">
            <a:spAutoFit/>
          </a:bodyPr>
          <a:lstStyle/>
          <a:p>
            <a:endParaRPr lang="en-GB" sz="2800" dirty="0"/>
          </a:p>
          <a:p>
            <a:pPr marL="457200" indent="-457200">
              <a:buFont typeface="Arial" panose="020B0604020202020204" pitchFamily="34" charset="0"/>
              <a:buChar char="•"/>
            </a:pPr>
            <a:r>
              <a:rPr lang="en-GB" dirty="0" smtClean="0"/>
              <a:t>To reflect our sharper focus on </a:t>
            </a:r>
            <a:r>
              <a:rPr lang="en-GB" b="1" i="1" dirty="0" smtClean="0">
                <a:effectLst>
                  <a:outerShdw blurRad="38100" dist="38100" dir="2700000" algn="tl">
                    <a:srgbClr val="000000">
                      <a:alpha val="43137"/>
                    </a:srgbClr>
                  </a:outerShdw>
                </a:effectLst>
              </a:rPr>
              <a:t>outcomes </a:t>
            </a:r>
            <a:r>
              <a:rPr lang="en-GB" dirty="0" smtClean="0"/>
              <a:t>and </a:t>
            </a:r>
            <a:r>
              <a:rPr lang="en-GB" b="1" i="1" dirty="0" smtClean="0">
                <a:effectLst>
                  <a:outerShdw blurRad="38100" dist="38100" dir="2700000" algn="tl">
                    <a:srgbClr val="000000">
                      <a:alpha val="43137"/>
                    </a:srgbClr>
                  </a:outerShdw>
                </a:effectLst>
              </a:rPr>
              <a:t>impact</a:t>
            </a:r>
            <a:r>
              <a:rPr lang="en-GB" dirty="0" smtClean="0">
                <a:effectLst>
                  <a:outerShdw blurRad="38100" dist="38100" dir="2700000" algn="tl">
                    <a:srgbClr val="000000">
                      <a:alpha val="43137"/>
                    </a:srgbClr>
                  </a:outerShdw>
                </a:effectLst>
              </a:rPr>
              <a:t> </a:t>
            </a:r>
          </a:p>
          <a:p>
            <a:endParaRPr lang="en-GB" dirty="0" smtClean="0"/>
          </a:p>
          <a:p>
            <a:pPr marL="457200" indent="-457200">
              <a:buFont typeface="Arial" panose="020B0604020202020204" pitchFamily="34" charset="0"/>
              <a:buChar char="•"/>
            </a:pPr>
            <a:r>
              <a:rPr lang="en-GB" dirty="0">
                <a:solidFill>
                  <a:srgbClr val="000000"/>
                </a:solidFill>
              </a:rPr>
              <a:t>Part of broader effort to ensure our top level strategy is:</a:t>
            </a:r>
          </a:p>
          <a:p>
            <a:pPr marL="914400" lvl="1" indent="-457200">
              <a:buFont typeface="Wingdings" panose="05000000000000000000" pitchFamily="2" charset="2"/>
              <a:buChar char="q"/>
            </a:pPr>
            <a:r>
              <a:rPr lang="en-GB" b="1" i="1" dirty="0" smtClean="0">
                <a:effectLst>
                  <a:outerShdw blurRad="38100" dist="38100" dir="2700000" algn="tl">
                    <a:srgbClr val="000000">
                      <a:alpha val="43137"/>
                    </a:srgbClr>
                  </a:outerShdw>
                </a:effectLst>
              </a:rPr>
              <a:t>Focused</a:t>
            </a:r>
          </a:p>
          <a:p>
            <a:pPr marL="914400" lvl="1" indent="-457200">
              <a:buFont typeface="Wingdings" panose="05000000000000000000" pitchFamily="2" charset="2"/>
              <a:buChar char="q"/>
            </a:pPr>
            <a:r>
              <a:rPr lang="en-GB" b="1" i="1" dirty="0" smtClean="0">
                <a:effectLst>
                  <a:outerShdw blurRad="38100" dist="38100" dir="2700000" algn="tl">
                    <a:srgbClr val="000000">
                      <a:alpha val="43137"/>
                    </a:srgbClr>
                  </a:outerShdw>
                </a:effectLst>
              </a:rPr>
              <a:t>Clear</a:t>
            </a:r>
          </a:p>
          <a:p>
            <a:pPr marL="914400" lvl="1" indent="-457200">
              <a:buFont typeface="Wingdings" panose="05000000000000000000" pitchFamily="2" charset="2"/>
              <a:buChar char="q"/>
            </a:pPr>
            <a:r>
              <a:rPr lang="en-GB" b="1" i="1" dirty="0" smtClean="0">
                <a:effectLst>
                  <a:outerShdw blurRad="38100" dist="38100" dir="2700000" algn="tl">
                    <a:srgbClr val="000000">
                      <a:alpha val="43137"/>
                    </a:srgbClr>
                  </a:outerShdw>
                </a:effectLst>
              </a:rPr>
              <a:t>Flexible </a:t>
            </a:r>
          </a:p>
          <a:p>
            <a:pPr marL="914400" lvl="1" indent="-457200">
              <a:buFont typeface="Wingdings" panose="05000000000000000000" pitchFamily="2" charset="2"/>
              <a:buChar char="q"/>
            </a:pPr>
            <a:r>
              <a:rPr lang="en-GB" b="1" i="1" dirty="0" smtClean="0">
                <a:effectLst>
                  <a:outerShdw blurRad="38100" dist="38100" dir="2700000" algn="tl">
                    <a:srgbClr val="000000">
                      <a:alpha val="43137"/>
                    </a:srgbClr>
                  </a:outerShdw>
                </a:effectLst>
              </a:rPr>
              <a:t>Responsive </a:t>
            </a:r>
          </a:p>
        </p:txBody>
      </p:sp>
    </p:spTree>
    <p:extLst>
      <p:ext uri="{BB962C8B-B14F-4D97-AF65-F5344CB8AC3E}">
        <p14:creationId xmlns:p14="http://schemas.microsoft.com/office/powerpoint/2010/main" val="136816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Connector 47"/>
          <p:cNvCxnSpPr/>
          <p:nvPr/>
        </p:nvCxnSpPr>
        <p:spPr bwMode="auto">
          <a:xfrm>
            <a:off x="1749816" y="4559689"/>
            <a:ext cx="0" cy="74424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Connector 40"/>
          <p:cNvCxnSpPr/>
          <p:nvPr/>
        </p:nvCxnSpPr>
        <p:spPr bwMode="auto">
          <a:xfrm>
            <a:off x="188767" y="4582114"/>
            <a:ext cx="0" cy="74424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Connector 27"/>
          <p:cNvCxnSpPr/>
          <p:nvPr/>
        </p:nvCxnSpPr>
        <p:spPr bwMode="auto">
          <a:xfrm flipH="1">
            <a:off x="6730347" y="4571204"/>
            <a:ext cx="8410" cy="82503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Rectangle 18"/>
          <p:cNvSpPr/>
          <p:nvPr/>
        </p:nvSpPr>
        <p:spPr bwMode="auto">
          <a:xfrm>
            <a:off x="7133489" y="3503042"/>
            <a:ext cx="1905105" cy="1015756"/>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GB" sz="1200" b="1" dirty="0" smtClean="0"/>
          </a:p>
          <a:p>
            <a:pPr marL="0" marR="0" indent="0" algn="l" defTabSz="914400" rtl="0" eaLnBrk="0" fontAlgn="base" latinLnBrk="0" hangingPunct="0">
              <a:lnSpc>
                <a:spcPct val="100000"/>
              </a:lnSpc>
              <a:spcBef>
                <a:spcPct val="0"/>
              </a:spcBef>
              <a:spcAft>
                <a:spcPct val="0"/>
              </a:spcAft>
              <a:buClrTx/>
              <a:buSzTx/>
              <a:buFontTx/>
              <a:buNone/>
              <a:tabLst/>
            </a:pPr>
            <a:r>
              <a:rPr lang="en-GB" sz="1200" b="1" dirty="0" smtClean="0"/>
              <a:t>Aug 2015- Adoption </a:t>
            </a:r>
          </a:p>
          <a:p>
            <a:pPr marL="0" marR="0" indent="0" algn="l" defTabSz="914400" rtl="0" eaLnBrk="0" fontAlgn="base" latinLnBrk="0" hangingPunct="0">
              <a:lnSpc>
                <a:spcPct val="100000"/>
              </a:lnSpc>
              <a:spcBef>
                <a:spcPct val="0"/>
              </a:spcBef>
              <a:spcAft>
                <a:spcPct val="0"/>
              </a:spcAft>
              <a:buClrTx/>
              <a:buSzTx/>
              <a:buFontTx/>
              <a:buNone/>
              <a:tabLst/>
            </a:pPr>
            <a:r>
              <a:rPr lang="en-GB" sz="1200" b="1" dirty="0" smtClean="0"/>
              <a:t>at the International Council Meeting</a:t>
            </a:r>
            <a:endParaRPr kumimoji="0" lang="en-GB" sz="1200" b="1" i="0" u="none" strike="noStrike" cap="none" normalizeH="0" baseline="0" dirty="0" smtClean="0">
              <a:ln>
                <a:noFill/>
              </a:ln>
              <a:solidFill>
                <a:schemeClr val="tx1"/>
              </a:solidFill>
              <a:effectLst/>
            </a:endParaRPr>
          </a:p>
        </p:txBody>
      </p:sp>
      <p:sp>
        <p:nvSpPr>
          <p:cNvPr id="2" name="Title 1"/>
          <p:cNvSpPr>
            <a:spLocks noGrp="1"/>
          </p:cNvSpPr>
          <p:nvPr>
            <p:ph type="title"/>
          </p:nvPr>
        </p:nvSpPr>
        <p:spPr/>
        <p:txBody>
          <a:bodyPr/>
          <a:lstStyle/>
          <a:p>
            <a:r>
              <a:rPr lang="en-GB" dirty="0" smtClean="0"/>
              <a:t>Strategic Goals - Timeline</a:t>
            </a:r>
            <a:endParaRPr lang="en-GB" dirty="0"/>
          </a:p>
        </p:txBody>
      </p:sp>
      <p:pic>
        <p:nvPicPr>
          <p:cNvPr id="4" name="Content Placeholder 3"/>
          <p:cNvPicPr>
            <a:picLocks noGrp="1" noChangeAspect="1"/>
          </p:cNvPicPr>
          <p:nvPr>
            <p:ph idx="1"/>
          </p:nvPr>
        </p:nvPicPr>
        <p:blipFill>
          <a:blip r:embed="rId2"/>
          <a:stretch>
            <a:fillRect/>
          </a:stretch>
        </p:blipFill>
        <p:spPr>
          <a:xfrm>
            <a:off x="262075" y="1456558"/>
            <a:ext cx="4181475" cy="2857500"/>
          </a:xfrm>
          <a:prstGeom prst="rect">
            <a:avLst/>
          </a:prstGeom>
        </p:spPr>
      </p:pic>
      <p:sp>
        <p:nvSpPr>
          <p:cNvPr id="5" name="Right Arrow 4"/>
          <p:cNvSpPr/>
          <p:nvPr/>
        </p:nvSpPr>
        <p:spPr bwMode="auto">
          <a:xfrm>
            <a:off x="188767" y="4511844"/>
            <a:ext cx="8766466" cy="792088"/>
          </a:xfrm>
          <a:prstGeom prst="rightArrow">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Lucida Grande" pitchFamily="-128" charset="0"/>
              <a:ea typeface="Geneva" pitchFamily="-128" charset="-128"/>
            </a:endParaRPr>
          </a:p>
        </p:txBody>
      </p:sp>
      <p:sp>
        <p:nvSpPr>
          <p:cNvPr id="6" name="Right Brace 5"/>
          <p:cNvSpPr/>
          <p:nvPr/>
        </p:nvSpPr>
        <p:spPr bwMode="auto">
          <a:xfrm rot="5400000">
            <a:off x="2960501" y="4619857"/>
            <a:ext cx="270228" cy="1819626"/>
          </a:xfrm>
          <a:prstGeom prst="rightBrace">
            <a:avLst/>
          </a:prstGeom>
          <a:solidFill>
            <a:schemeClr val="bg1"/>
          </a:solidFill>
          <a:ln w="19050" cap="flat" cmpd="sng" algn="ctr">
            <a:solidFill>
              <a:schemeClr val="tx1">
                <a:lumMod val="65000"/>
                <a:lumOff val="3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Lucida Grande" pitchFamily="-128" charset="0"/>
              <a:ea typeface="Geneva" pitchFamily="-128" charset="-128"/>
            </a:endParaRPr>
          </a:p>
        </p:txBody>
      </p:sp>
      <p:sp>
        <p:nvSpPr>
          <p:cNvPr id="8" name="Rectangle 7"/>
          <p:cNvSpPr/>
          <p:nvPr/>
        </p:nvSpPr>
        <p:spPr bwMode="auto">
          <a:xfrm>
            <a:off x="2028723" y="5681570"/>
            <a:ext cx="2232248" cy="397853"/>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1600" dirty="0"/>
              <a:t> </a:t>
            </a:r>
            <a:r>
              <a:rPr lang="en-GB" sz="1600" dirty="0" smtClean="0"/>
              <a:t>         </a:t>
            </a:r>
            <a:r>
              <a:rPr kumimoji="0" lang="en-GB" sz="1600" b="0" i="0" u="none" strike="noStrike" cap="none" normalizeH="0" baseline="0" dirty="0" smtClean="0">
                <a:ln>
                  <a:noFill/>
                </a:ln>
                <a:solidFill>
                  <a:schemeClr val="tx1"/>
                </a:solidFill>
                <a:effectLst/>
                <a:latin typeface="Lucida Grande" pitchFamily="-128" charset="0"/>
                <a:ea typeface="Geneva" pitchFamily="-128" charset="-128"/>
              </a:rPr>
              <a:t>Phase 2</a:t>
            </a:r>
          </a:p>
          <a:p>
            <a:pPr marL="0" marR="0" indent="0" algn="l" defTabSz="914400" rtl="0" eaLnBrk="0" fontAlgn="base" latinLnBrk="0" hangingPunct="0">
              <a:lnSpc>
                <a:spcPct val="100000"/>
              </a:lnSpc>
              <a:spcBef>
                <a:spcPct val="0"/>
              </a:spcBef>
              <a:spcAft>
                <a:spcPct val="0"/>
              </a:spcAft>
              <a:buClrTx/>
              <a:buSzTx/>
              <a:buFontTx/>
              <a:buNone/>
              <a:tabLst/>
            </a:pPr>
            <a:r>
              <a:rPr lang="en-GB" sz="1200" dirty="0"/>
              <a:t> </a:t>
            </a:r>
            <a:r>
              <a:rPr lang="en-GB" sz="1200" dirty="0" smtClean="0"/>
              <a:t>             First Draft</a:t>
            </a:r>
            <a:endParaRPr kumimoji="0" lang="en-GB" sz="1200" b="0" i="0" u="none" strike="noStrike" cap="none" normalizeH="0" baseline="0" dirty="0" smtClean="0">
              <a:ln>
                <a:noFill/>
              </a:ln>
              <a:solidFill>
                <a:schemeClr val="tx1"/>
              </a:solidFill>
              <a:effectLst/>
            </a:endParaRPr>
          </a:p>
        </p:txBody>
      </p:sp>
      <p:sp>
        <p:nvSpPr>
          <p:cNvPr id="9" name="Rectangle 8"/>
          <p:cNvSpPr/>
          <p:nvPr/>
        </p:nvSpPr>
        <p:spPr bwMode="auto">
          <a:xfrm>
            <a:off x="5078665" y="5694223"/>
            <a:ext cx="1224136" cy="543089"/>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Lucida Grande" pitchFamily="-128" charset="0"/>
                <a:ea typeface="Geneva" pitchFamily="-128" charset="-128"/>
              </a:rPr>
              <a:t>Phase 3 </a:t>
            </a:r>
          </a:p>
          <a:p>
            <a:pPr marL="0" marR="0" indent="0" algn="ctr" defTabSz="914400" rtl="0" eaLnBrk="0" fontAlgn="base" latinLnBrk="0" hangingPunct="0">
              <a:lnSpc>
                <a:spcPct val="100000"/>
              </a:lnSpc>
              <a:spcBef>
                <a:spcPct val="0"/>
              </a:spcBef>
              <a:spcAft>
                <a:spcPct val="0"/>
              </a:spcAft>
              <a:buClrTx/>
              <a:buSzTx/>
              <a:buFontTx/>
              <a:buNone/>
              <a:tabLst/>
            </a:pPr>
            <a:r>
              <a:rPr lang="en-GB" sz="1200" dirty="0" smtClean="0"/>
              <a:t>Second Draft </a:t>
            </a:r>
          </a:p>
        </p:txBody>
      </p:sp>
      <p:cxnSp>
        <p:nvCxnSpPr>
          <p:cNvPr id="11" name="Straight Connector 10"/>
          <p:cNvCxnSpPr/>
          <p:nvPr/>
        </p:nvCxnSpPr>
        <p:spPr bwMode="auto">
          <a:xfrm>
            <a:off x="7881220" y="4567824"/>
            <a:ext cx="0" cy="826028"/>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p:cNvCxnSpPr/>
          <p:nvPr/>
        </p:nvCxnSpPr>
        <p:spPr bwMode="auto">
          <a:xfrm>
            <a:off x="2174632" y="4559689"/>
            <a:ext cx="0" cy="74424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4005428" y="4567824"/>
            <a:ext cx="0" cy="74424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p:nvPr/>
        </p:nvCxnSpPr>
        <p:spPr bwMode="auto">
          <a:xfrm>
            <a:off x="4644077" y="4608715"/>
            <a:ext cx="0" cy="74424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tangle 17"/>
          <p:cNvSpPr/>
          <p:nvPr/>
        </p:nvSpPr>
        <p:spPr bwMode="auto">
          <a:xfrm>
            <a:off x="4490990" y="4145352"/>
            <a:ext cx="882099" cy="309281"/>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1200" b="1" dirty="0" smtClean="0"/>
              <a:t>Jan 2015</a:t>
            </a:r>
            <a:endParaRPr kumimoji="0" lang="en-GB" sz="1200" b="1" i="0" u="none" strike="noStrike" cap="none" normalizeH="0" baseline="0" dirty="0" smtClean="0">
              <a:ln>
                <a:noFill/>
              </a:ln>
              <a:solidFill>
                <a:schemeClr val="tx1"/>
              </a:solidFill>
              <a:effectLst/>
            </a:endParaRPr>
          </a:p>
        </p:txBody>
      </p:sp>
      <p:sp>
        <p:nvSpPr>
          <p:cNvPr id="20" name="7-Point Star 19"/>
          <p:cNvSpPr/>
          <p:nvPr/>
        </p:nvSpPr>
        <p:spPr bwMode="auto">
          <a:xfrm>
            <a:off x="1974105" y="4704723"/>
            <a:ext cx="401054" cy="420316"/>
          </a:xfrm>
          <a:prstGeom prst="star7">
            <a:avLst/>
          </a:prstGeom>
          <a:solidFill>
            <a:srgbClr val="FFFF99"/>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Lucida Grande" pitchFamily="-128" charset="0"/>
              <a:ea typeface="Geneva" pitchFamily="-128" charset="-128"/>
            </a:endParaRPr>
          </a:p>
        </p:txBody>
      </p:sp>
      <p:sp>
        <p:nvSpPr>
          <p:cNvPr id="21" name="7-Point Star 20"/>
          <p:cNvSpPr/>
          <p:nvPr/>
        </p:nvSpPr>
        <p:spPr bwMode="auto">
          <a:xfrm>
            <a:off x="4443550" y="4716761"/>
            <a:ext cx="401054" cy="420316"/>
          </a:xfrm>
          <a:prstGeom prst="star7">
            <a:avLst/>
          </a:prstGeom>
          <a:solidFill>
            <a:srgbClr val="FFFF99"/>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Lucida Grande" pitchFamily="-128" charset="0"/>
              <a:ea typeface="Geneva" pitchFamily="-128" charset="-128"/>
            </a:endParaRPr>
          </a:p>
        </p:txBody>
      </p:sp>
      <p:sp>
        <p:nvSpPr>
          <p:cNvPr id="22" name="7-Point Star 21"/>
          <p:cNvSpPr/>
          <p:nvPr/>
        </p:nvSpPr>
        <p:spPr bwMode="auto">
          <a:xfrm>
            <a:off x="3804901" y="4724224"/>
            <a:ext cx="401054" cy="420316"/>
          </a:xfrm>
          <a:prstGeom prst="star7">
            <a:avLst/>
          </a:prstGeom>
          <a:solidFill>
            <a:srgbClr val="FFFF99"/>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Lucida Grande" pitchFamily="-128" charset="0"/>
              <a:ea typeface="Geneva" pitchFamily="-128" charset="-128"/>
            </a:endParaRPr>
          </a:p>
        </p:txBody>
      </p:sp>
      <p:sp>
        <p:nvSpPr>
          <p:cNvPr id="24" name="7-Point Star 23"/>
          <p:cNvSpPr/>
          <p:nvPr/>
        </p:nvSpPr>
        <p:spPr bwMode="auto">
          <a:xfrm>
            <a:off x="7684988" y="4722339"/>
            <a:ext cx="401054" cy="420316"/>
          </a:xfrm>
          <a:prstGeom prst="star7">
            <a:avLst/>
          </a:prstGeom>
          <a:solidFill>
            <a:srgbClr val="FFFF99"/>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Lucida Grande" pitchFamily="-128" charset="0"/>
              <a:ea typeface="Geneva" pitchFamily="-128" charset="-128"/>
            </a:endParaRPr>
          </a:p>
        </p:txBody>
      </p:sp>
      <p:sp>
        <p:nvSpPr>
          <p:cNvPr id="27" name="7-Point Star 26"/>
          <p:cNvSpPr/>
          <p:nvPr/>
        </p:nvSpPr>
        <p:spPr bwMode="auto">
          <a:xfrm>
            <a:off x="6538627" y="4713878"/>
            <a:ext cx="401054" cy="420316"/>
          </a:xfrm>
          <a:prstGeom prst="star7">
            <a:avLst/>
          </a:prstGeom>
          <a:solidFill>
            <a:srgbClr val="FFFF99"/>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Lucida Grande" pitchFamily="-128" charset="0"/>
              <a:ea typeface="Geneva" pitchFamily="-128" charset="-128"/>
            </a:endParaRPr>
          </a:p>
        </p:txBody>
      </p:sp>
      <p:sp>
        <p:nvSpPr>
          <p:cNvPr id="32" name="Rectangle 31"/>
          <p:cNvSpPr/>
          <p:nvPr/>
        </p:nvSpPr>
        <p:spPr bwMode="auto">
          <a:xfrm>
            <a:off x="6124125" y="4124020"/>
            <a:ext cx="882099" cy="316487"/>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1200" b="1" dirty="0" smtClean="0"/>
              <a:t>May 2015</a:t>
            </a:r>
            <a:endParaRPr kumimoji="0" lang="en-GB" sz="1200" b="1" i="0" u="none" strike="noStrike" cap="none" normalizeH="0" baseline="0" dirty="0" smtClean="0">
              <a:ln>
                <a:noFill/>
              </a:ln>
              <a:solidFill>
                <a:schemeClr val="tx1"/>
              </a:solidFill>
              <a:effectLst/>
            </a:endParaRPr>
          </a:p>
        </p:txBody>
      </p:sp>
      <p:sp>
        <p:nvSpPr>
          <p:cNvPr id="33" name="Rectangle 32"/>
          <p:cNvSpPr/>
          <p:nvPr/>
        </p:nvSpPr>
        <p:spPr bwMode="auto">
          <a:xfrm>
            <a:off x="3181944" y="4145353"/>
            <a:ext cx="1078959" cy="325106"/>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1200" b="1" dirty="0" smtClean="0"/>
              <a:t>31 Oct 2014 </a:t>
            </a:r>
            <a:endParaRPr kumimoji="0" lang="en-GB" sz="1200" b="1" i="0" u="none" strike="noStrike" cap="none" normalizeH="0" baseline="0" dirty="0" smtClean="0">
              <a:ln>
                <a:noFill/>
              </a:ln>
              <a:solidFill>
                <a:schemeClr val="tx1"/>
              </a:solidFill>
              <a:effectLst/>
            </a:endParaRPr>
          </a:p>
        </p:txBody>
      </p:sp>
      <p:sp>
        <p:nvSpPr>
          <p:cNvPr id="35" name="Rectangle 34"/>
          <p:cNvSpPr/>
          <p:nvPr/>
        </p:nvSpPr>
        <p:spPr bwMode="auto">
          <a:xfrm>
            <a:off x="2117198" y="4137804"/>
            <a:ext cx="882099" cy="352508"/>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1200" b="1" dirty="0" smtClean="0"/>
              <a:t>Aug 2014</a:t>
            </a:r>
            <a:endParaRPr kumimoji="0" lang="en-GB" sz="1200" b="1" i="0" u="none" strike="noStrike" cap="none" normalizeH="0" baseline="0" dirty="0" smtClean="0">
              <a:ln>
                <a:noFill/>
              </a:ln>
              <a:solidFill>
                <a:schemeClr val="tx1"/>
              </a:solidFill>
              <a:effectLst/>
            </a:endParaRPr>
          </a:p>
        </p:txBody>
      </p:sp>
      <p:sp>
        <p:nvSpPr>
          <p:cNvPr id="40" name="7-Point Star 39"/>
          <p:cNvSpPr/>
          <p:nvPr/>
        </p:nvSpPr>
        <p:spPr bwMode="auto">
          <a:xfrm>
            <a:off x="0" y="4716557"/>
            <a:ext cx="401054" cy="420316"/>
          </a:xfrm>
          <a:prstGeom prst="star7">
            <a:avLst/>
          </a:prstGeom>
          <a:solidFill>
            <a:srgbClr val="FFFF99"/>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Lucida Grande" pitchFamily="-128" charset="0"/>
              <a:ea typeface="Geneva" pitchFamily="-128" charset="-128"/>
            </a:endParaRPr>
          </a:p>
        </p:txBody>
      </p:sp>
      <p:sp>
        <p:nvSpPr>
          <p:cNvPr id="42" name="Right Brace 41"/>
          <p:cNvSpPr/>
          <p:nvPr/>
        </p:nvSpPr>
        <p:spPr bwMode="auto">
          <a:xfrm rot="5400000">
            <a:off x="825225" y="4721201"/>
            <a:ext cx="254646" cy="1533493"/>
          </a:xfrm>
          <a:prstGeom prst="rightBrace">
            <a:avLst>
              <a:gd name="adj1" fmla="val 18907"/>
              <a:gd name="adj2" fmla="val 50000"/>
            </a:avLst>
          </a:prstGeom>
          <a:solidFill>
            <a:schemeClr val="bg1"/>
          </a:solidFill>
          <a:ln w="19050" cap="flat" cmpd="sng" algn="ctr">
            <a:solidFill>
              <a:schemeClr val="tx1">
                <a:lumMod val="65000"/>
                <a:lumOff val="3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Lucida Grande" pitchFamily="-128" charset="0"/>
              <a:ea typeface="Geneva" pitchFamily="-128" charset="-128"/>
            </a:endParaRPr>
          </a:p>
        </p:txBody>
      </p:sp>
      <p:sp>
        <p:nvSpPr>
          <p:cNvPr id="43" name="7-Point Star 42"/>
          <p:cNvSpPr/>
          <p:nvPr/>
        </p:nvSpPr>
        <p:spPr bwMode="auto">
          <a:xfrm>
            <a:off x="1546357" y="4704723"/>
            <a:ext cx="401054" cy="420316"/>
          </a:xfrm>
          <a:prstGeom prst="star7">
            <a:avLst/>
          </a:prstGeom>
          <a:solidFill>
            <a:srgbClr val="FFFF99"/>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Lucida Grande" pitchFamily="-128" charset="0"/>
              <a:ea typeface="Geneva" pitchFamily="-128" charset="-128"/>
            </a:endParaRPr>
          </a:p>
        </p:txBody>
      </p:sp>
      <p:sp>
        <p:nvSpPr>
          <p:cNvPr id="44" name="Right Brace 43"/>
          <p:cNvSpPr/>
          <p:nvPr/>
        </p:nvSpPr>
        <p:spPr bwMode="auto">
          <a:xfrm rot="5400000">
            <a:off x="5548953" y="4505243"/>
            <a:ext cx="270228" cy="2079980"/>
          </a:xfrm>
          <a:prstGeom prst="rightBrace">
            <a:avLst/>
          </a:prstGeom>
          <a:noFill/>
          <a:ln w="19050" cap="flat" cmpd="sng" algn="ctr">
            <a:solidFill>
              <a:schemeClr val="tx1">
                <a:lumMod val="65000"/>
                <a:lumOff val="3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Lucida Grande" pitchFamily="-128" charset="0"/>
              <a:ea typeface="Geneva" pitchFamily="-128" charset="-128"/>
            </a:endParaRPr>
          </a:p>
        </p:txBody>
      </p:sp>
      <p:sp>
        <p:nvSpPr>
          <p:cNvPr id="45" name="Rectangle 44"/>
          <p:cNvSpPr/>
          <p:nvPr/>
        </p:nvSpPr>
        <p:spPr bwMode="auto">
          <a:xfrm>
            <a:off x="-13107" y="5588819"/>
            <a:ext cx="2340857" cy="500002"/>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1600" dirty="0"/>
              <a:t> </a:t>
            </a:r>
            <a:r>
              <a:rPr lang="en-GB" sz="1600" dirty="0" smtClean="0"/>
              <a:t>          </a:t>
            </a:r>
            <a:r>
              <a:rPr kumimoji="0" lang="en-GB" sz="1600" b="0" i="0" u="none" strike="noStrike" cap="none" normalizeH="0" baseline="0" dirty="0" smtClean="0">
                <a:ln>
                  <a:noFill/>
                </a:ln>
                <a:solidFill>
                  <a:schemeClr val="tx1"/>
                </a:solidFill>
                <a:effectLst/>
                <a:latin typeface="Lucida Grande" pitchFamily="-128" charset="0"/>
                <a:ea typeface="Geneva" pitchFamily="-128" charset="-128"/>
              </a:rPr>
              <a:t>Phase 1</a:t>
            </a:r>
          </a:p>
          <a:p>
            <a:pPr marL="0" marR="0" indent="0" algn="ctr" defTabSz="914400" rtl="0" eaLnBrk="0" fontAlgn="base" latinLnBrk="0" hangingPunct="0">
              <a:lnSpc>
                <a:spcPct val="100000"/>
              </a:lnSpc>
              <a:spcBef>
                <a:spcPct val="0"/>
              </a:spcBef>
              <a:spcAft>
                <a:spcPct val="0"/>
              </a:spcAft>
              <a:buClrTx/>
              <a:buSzTx/>
              <a:buFontTx/>
              <a:buNone/>
              <a:tabLst/>
            </a:pPr>
            <a:r>
              <a:rPr lang="en-GB" sz="1200" dirty="0" smtClean="0"/>
              <a:t>Analysis of our context &amp;     priorities</a:t>
            </a:r>
            <a:endParaRPr kumimoji="0" lang="en-GB" sz="1200" b="0" i="0" u="none" strike="noStrike" cap="none" normalizeH="0" baseline="0" dirty="0" smtClean="0">
              <a:ln>
                <a:noFill/>
              </a:ln>
              <a:solidFill>
                <a:schemeClr val="tx1"/>
              </a:solidFill>
              <a:effectLst/>
            </a:endParaRPr>
          </a:p>
        </p:txBody>
      </p:sp>
      <p:sp>
        <p:nvSpPr>
          <p:cNvPr id="46" name="Rectangle 45"/>
          <p:cNvSpPr/>
          <p:nvPr/>
        </p:nvSpPr>
        <p:spPr bwMode="auto">
          <a:xfrm>
            <a:off x="1129041" y="4137268"/>
            <a:ext cx="882099" cy="336039"/>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1200" b="1" dirty="0" smtClean="0"/>
              <a:t>May 2014</a:t>
            </a:r>
            <a:endParaRPr kumimoji="0" lang="en-GB" sz="1200" b="1" i="0" u="none" strike="noStrike" cap="none" normalizeH="0" baseline="0" dirty="0" smtClean="0">
              <a:ln>
                <a:noFill/>
              </a:ln>
              <a:solidFill>
                <a:schemeClr val="tx1"/>
              </a:solidFill>
              <a:effectLst/>
            </a:endParaRPr>
          </a:p>
        </p:txBody>
      </p:sp>
      <p:sp>
        <p:nvSpPr>
          <p:cNvPr id="47" name="Rectangle 46"/>
          <p:cNvSpPr/>
          <p:nvPr/>
        </p:nvSpPr>
        <p:spPr bwMode="auto">
          <a:xfrm>
            <a:off x="16855" y="4115509"/>
            <a:ext cx="882099" cy="352508"/>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1200" b="1" dirty="0" smtClean="0"/>
              <a:t>Aug 2014</a:t>
            </a:r>
            <a:endParaRPr kumimoji="0" lang="en-GB" sz="1200" b="1"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206695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findyourwings.co.uk/wp-content/uploads/2011/06/light-bulb-2-e133051170852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2777" y="4293096"/>
            <a:ext cx="1637482" cy="171827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z="2800" dirty="0" smtClean="0"/>
              <a:t/>
            </a:r>
            <a:br>
              <a:rPr lang="en-GB" sz="2800" dirty="0" smtClean="0"/>
            </a:br>
            <a:r>
              <a:rPr lang="en-GB" dirty="0" smtClean="0"/>
              <a:t>Why </a:t>
            </a:r>
            <a:r>
              <a:rPr lang="en-GB" dirty="0"/>
              <a:t>is </a:t>
            </a:r>
            <a:r>
              <a:rPr lang="en-GB" dirty="0" smtClean="0"/>
              <a:t>Phase </a:t>
            </a:r>
            <a:r>
              <a:rPr lang="en-GB" dirty="0"/>
              <a:t>2 so important and how will feedback be used? </a:t>
            </a:r>
            <a:br>
              <a:rPr lang="en-GB" dirty="0"/>
            </a:br>
            <a:endParaRPr lang="en-GB" dirty="0"/>
          </a:p>
        </p:txBody>
      </p:sp>
      <p:sp>
        <p:nvSpPr>
          <p:cNvPr id="3" name="Content Placeholder 2"/>
          <p:cNvSpPr>
            <a:spLocks noGrp="1"/>
          </p:cNvSpPr>
          <p:nvPr>
            <p:ph idx="1"/>
          </p:nvPr>
        </p:nvSpPr>
        <p:spPr>
          <a:xfrm>
            <a:off x="179512" y="1988840"/>
            <a:ext cx="8229600" cy="4114800"/>
          </a:xfrm>
        </p:spPr>
        <p:txBody>
          <a:bodyPr/>
          <a:lstStyle/>
          <a:p>
            <a:r>
              <a:rPr lang="en-GB" sz="2400" dirty="0" smtClean="0"/>
              <a:t>This is your chance to comment on </a:t>
            </a:r>
            <a:r>
              <a:rPr lang="en-GB" sz="3200" dirty="0" smtClean="0">
                <a:effectLst>
                  <a:outerShdw blurRad="38100" dist="38100" dir="2700000" algn="tl">
                    <a:srgbClr val="000000">
                      <a:alpha val="43137"/>
                    </a:srgbClr>
                  </a:outerShdw>
                </a:effectLst>
              </a:rPr>
              <a:t>concrete proposals </a:t>
            </a:r>
            <a:r>
              <a:rPr lang="en-GB" sz="2400" dirty="0" smtClean="0"/>
              <a:t>for Amnesty International’s next </a:t>
            </a:r>
            <a:r>
              <a:rPr lang="en-GB" sz="2400" dirty="0"/>
              <a:t>global </a:t>
            </a:r>
            <a:r>
              <a:rPr lang="en-GB" sz="2400" dirty="0" smtClean="0"/>
              <a:t>strategic priorities</a:t>
            </a:r>
          </a:p>
          <a:p>
            <a:pPr marL="0" indent="0">
              <a:buNone/>
            </a:pPr>
            <a:endParaRPr lang="en-GB" sz="1600" dirty="0" smtClean="0"/>
          </a:p>
        </p:txBody>
      </p:sp>
      <p:sp>
        <p:nvSpPr>
          <p:cNvPr id="11" name="Oval Callout 10"/>
          <p:cNvSpPr/>
          <p:nvPr/>
        </p:nvSpPr>
        <p:spPr bwMode="auto">
          <a:xfrm>
            <a:off x="3275856" y="3284984"/>
            <a:ext cx="4176464" cy="2304256"/>
          </a:xfrm>
          <a:prstGeom prst="wedgeEllipseCallout">
            <a:avLst>
              <a:gd name="adj1" fmla="val -58845"/>
              <a:gd name="adj2" fmla="val 46391"/>
            </a:avLst>
          </a:prstGeom>
          <a:solidFill>
            <a:sysClr val="window" lastClr="FFFFFF"/>
          </a:solidFill>
          <a:ln w="9525" cap="flat" cmpd="sng" algn="ctr">
            <a:solidFill>
              <a:sysClr val="windowText" lastClr="000000"/>
            </a:solidFill>
            <a:prstDash val="solid"/>
            <a:round/>
            <a:headEnd type="none" w="med" len="med"/>
            <a:tailEnd type="none" w="med" len="med"/>
          </a:ln>
          <a:effectLst/>
          <a:ex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base" latinLnBrk="0" hangingPunct="1">
              <a:lnSpc>
                <a:spcPct val="100000"/>
              </a:lnSpc>
              <a:spcBef>
                <a:spcPts val="480"/>
              </a:spcBef>
              <a:spcAft>
                <a:spcPts val="0"/>
              </a:spcAft>
              <a:buClrTx/>
              <a:buSzTx/>
              <a:buFontTx/>
              <a:buNone/>
              <a:tabLst/>
              <a:defRPr/>
            </a:pPr>
            <a:r>
              <a:rPr kumimoji="0" lang="en-GB" sz="1600" i="0" u="none" strike="noStrike" kern="1200" cap="none" spc="0" normalizeH="0" baseline="0" noProof="0" dirty="0" smtClean="0">
                <a:ln>
                  <a:noFill/>
                </a:ln>
                <a:solidFill>
                  <a:srgbClr val="000000"/>
                </a:solidFill>
                <a:effectLst/>
                <a:uLnTx/>
                <a:uFillTx/>
                <a:latin typeface="Amnesty Trade Gothic" panose="020B0503040303020004" pitchFamily="34" charset="0"/>
                <a:ea typeface="Geneva"/>
                <a:cs typeface="Times New Roman" panose="02020603050405020304" pitchFamily="18" charset="0"/>
              </a:rPr>
              <a:t>Your </a:t>
            </a:r>
            <a:r>
              <a:rPr lang="en-GB" sz="1600" noProof="0" dirty="0">
                <a:solidFill>
                  <a:srgbClr val="000000"/>
                </a:solidFill>
                <a:latin typeface="Amnesty Trade Gothic" panose="020B0503040303020004" pitchFamily="34" charset="0"/>
                <a:ea typeface="Geneva"/>
                <a:cs typeface="Times New Roman" panose="02020603050405020304" pitchFamily="18" charset="0"/>
              </a:rPr>
              <a:t>f</a:t>
            </a:r>
            <a:r>
              <a:rPr kumimoji="0" lang="en-GB" sz="1600" i="0" u="none" strike="noStrike" kern="1200" cap="none" spc="0" normalizeH="0" baseline="0" noProof="0" dirty="0" smtClean="0">
                <a:ln>
                  <a:noFill/>
                </a:ln>
                <a:solidFill>
                  <a:srgbClr val="000000"/>
                </a:solidFill>
                <a:effectLst/>
                <a:uLnTx/>
                <a:uFillTx/>
                <a:latin typeface="Amnesty Trade Gothic" panose="020B0503040303020004" pitchFamily="34" charset="0"/>
                <a:ea typeface="Geneva"/>
                <a:cs typeface="Times New Roman" panose="02020603050405020304" pitchFamily="18" charset="0"/>
              </a:rPr>
              <a:t>eedback </a:t>
            </a:r>
            <a:r>
              <a:rPr kumimoji="0" lang="en-GB" sz="1600" i="0" u="none" strike="noStrike" kern="1200" cap="none" spc="0" normalizeH="0" baseline="0" noProof="0" dirty="0">
                <a:ln>
                  <a:noFill/>
                </a:ln>
                <a:solidFill>
                  <a:srgbClr val="000000"/>
                </a:solidFill>
                <a:effectLst/>
                <a:uLnTx/>
                <a:uFillTx/>
                <a:latin typeface="Amnesty Trade Gothic" panose="020B0503040303020004" pitchFamily="34" charset="0"/>
                <a:ea typeface="Geneva"/>
                <a:cs typeface="Times New Roman" panose="02020603050405020304" pitchFamily="18" charset="0"/>
              </a:rPr>
              <a:t>will be used to refine </a:t>
            </a:r>
            <a:r>
              <a:rPr kumimoji="0" lang="en-GB" sz="1600" i="0" u="none" strike="noStrike" kern="1200" cap="none" spc="0" normalizeH="0" baseline="0" noProof="0" dirty="0" smtClean="0">
                <a:ln>
                  <a:noFill/>
                </a:ln>
                <a:solidFill>
                  <a:srgbClr val="000000"/>
                </a:solidFill>
                <a:effectLst/>
                <a:uLnTx/>
                <a:uFillTx/>
                <a:latin typeface="Amnesty Trade Gothic" panose="020B0503040303020004" pitchFamily="34" charset="0"/>
                <a:ea typeface="Geneva"/>
                <a:cs typeface="Times New Roman" panose="02020603050405020304" pitchFamily="18" charset="0"/>
              </a:rPr>
              <a:t>proposals for our new Strategic Goals. </a:t>
            </a:r>
            <a:r>
              <a:rPr kumimoji="0" lang="en-GB" sz="1600" b="1" i="0" u="none" strike="noStrike" kern="1200" cap="none" spc="0" normalizeH="0" baseline="0" noProof="0" dirty="0">
                <a:ln>
                  <a:noFill/>
                </a:ln>
                <a:solidFill>
                  <a:srgbClr val="000000"/>
                </a:solidFill>
                <a:effectLst/>
                <a:uLnTx/>
                <a:uFillTx/>
                <a:latin typeface="Amnesty Trade Gothic" panose="020B0503040303020004" pitchFamily="34" charset="0"/>
                <a:ea typeface="Geneva"/>
                <a:cs typeface="Times New Roman" panose="02020603050405020304" pitchFamily="18" charset="0"/>
              </a:rPr>
              <a:t>Now is the key time to make sure we are on the right track and to make any necessary </a:t>
            </a:r>
            <a:r>
              <a:rPr kumimoji="0" lang="en-GB" sz="1600" b="1" i="0" u="none" strike="noStrike" kern="1200" cap="none" spc="0" normalizeH="0" baseline="0" noProof="0" dirty="0" smtClean="0">
                <a:ln>
                  <a:noFill/>
                </a:ln>
                <a:solidFill>
                  <a:srgbClr val="000000"/>
                </a:solidFill>
                <a:effectLst/>
                <a:uLnTx/>
                <a:uFillTx/>
                <a:latin typeface="Amnesty Trade Gothic" panose="020B0503040303020004" pitchFamily="34" charset="0"/>
                <a:ea typeface="Geneva"/>
                <a:cs typeface="Times New Roman" panose="02020603050405020304" pitchFamily="18" charset="0"/>
              </a:rPr>
              <a:t>adjustments!</a:t>
            </a:r>
            <a:endParaRPr kumimoji="0" lang="en-GB" sz="1600" b="1" i="0" u="none" strike="noStrike" kern="0" cap="none" spc="0" normalizeH="0" baseline="0" noProof="0" dirty="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6030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Strategic Goals - Summary of the proposals</a:t>
            </a:r>
            <a:endParaRPr lang="en-GB" dirty="0"/>
          </a:p>
        </p:txBody>
      </p:sp>
      <p:sp>
        <p:nvSpPr>
          <p:cNvPr id="9" name="Content Placeholder 8"/>
          <p:cNvSpPr>
            <a:spLocks noGrp="1"/>
          </p:cNvSpPr>
          <p:nvPr>
            <p:ph idx="1"/>
          </p:nvPr>
        </p:nvSpPr>
        <p:spPr/>
        <p:txBody>
          <a:bodyPr/>
          <a:lstStyle/>
          <a:p>
            <a:endParaRPr lang="en-GB" sz="1100" b="1" dirty="0" smtClean="0"/>
          </a:p>
          <a:p>
            <a:endParaRPr lang="en-GB" sz="1100" b="1" dirty="0"/>
          </a:p>
          <a:p>
            <a:endParaRPr lang="en-GB" sz="1100" b="1" dirty="0" smtClean="0"/>
          </a:p>
          <a:p>
            <a:endParaRPr lang="en-GB" sz="1100" b="1" dirty="0"/>
          </a:p>
          <a:p>
            <a:endParaRPr lang="en-GB" sz="1100" b="1" dirty="0" smtClean="0"/>
          </a:p>
          <a:p>
            <a:endParaRPr lang="en-GB" sz="1100" b="1" dirty="0"/>
          </a:p>
          <a:p>
            <a:endParaRPr lang="en-GB" sz="1100" b="1" dirty="0" smtClean="0"/>
          </a:p>
          <a:p>
            <a:endParaRPr lang="en-GB" dirty="0"/>
          </a:p>
        </p:txBody>
      </p:sp>
      <p:sp>
        <p:nvSpPr>
          <p:cNvPr id="3" name="Rectangle 2"/>
          <p:cNvSpPr/>
          <p:nvPr/>
        </p:nvSpPr>
        <p:spPr bwMode="auto">
          <a:xfrm>
            <a:off x="490822" y="1930383"/>
            <a:ext cx="2448272" cy="2362713"/>
          </a:xfrm>
          <a:prstGeom prst="rect">
            <a:avLst/>
          </a:prstGeom>
          <a:solidFill>
            <a:srgbClr val="FFFF99"/>
          </a:solidFill>
          <a:ln w="9525" cap="flat" cmpd="sng" algn="ctr">
            <a:solidFill>
              <a:schemeClr val="accent4">
                <a:lumMod val="50000"/>
                <a:lumOff val="5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indent="0">
              <a:buNone/>
            </a:pPr>
            <a:r>
              <a:rPr lang="en-GB" sz="1200" b="1" dirty="0">
                <a:latin typeface="Amnesty Trade Gothic" panose="020B0503040303020004" pitchFamily="34" charset="0"/>
              </a:rPr>
              <a:t>Exercising fundamental freedoms</a:t>
            </a:r>
            <a:r>
              <a:rPr lang="en-GB" sz="1200" dirty="0">
                <a:latin typeface="Amnesty Trade Gothic" panose="020B0503040303020004" pitchFamily="34" charset="0"/>
              </a:rPr>
              <a:t> </a:t>
            </a:r>
          </a:p>
          <a:p>
            <a:pPr marL="0" indent="0">
              <a:buNone/>
            </a:pPr>
            <a:endParaRPr lang="en-GB" sz="1000" dirty="0" smtClean="0">
              <a:latin typeface="Amnesty Trade Gothic" panose="020B0503040303020004" pitchFamily="34" charset="0"/>
            </a:endParaRPr>
          </a:p>
          <a:p>
            <a:pPr marL="171450" indent="-171450">
              <a:buFont typeface="Arial" panose="020B0604020202020204" pitchFamily="34" charset="0"/>
              <a:buChar char="•"/>
            </a:pPr>
            <a:r>
              <a:rPr lang="en-GB" sz="1000" dirty="0" smtClean="0">
                <a:latin typeface="Amnesty Trade Gothic" panose="020B0503040303020004" pitchFamily="34" charset="0"/>
              </a:rPr>
              <a:t>human </a:t>
            </a:r>
            <a:r>
              <a:rPr lang="en-GB" sz="1000" dirty="0">
                <a:latin typeface="Amnesty Trade Gothic" panose="020B0503040303020004" pitchFamily="34" charset="0"/>
              </a:rPr>
              <a:t>rights </a:t>
            </a:r>
            <a:r>
              <a:rPr lang="en-GB" sz="1000" dirty="0" smtClean="0">
                <a:latin typeface="Amnesty Trade Gothic" panose="020B0503040303020004" pitchFamily="34" charset="0"/>
              </a:rPr>
              <a:t>education</a:t>
            </a:r>
          </a:p>
          <a:p>
            <a:endParaRPr lang="en-GB" sz="1000" dirty="0" smtClean="0">
              <a:latin typeface="Amnesty Trade Gothic" panose="020B0503040303020004" pitchFamily="34" charset="0"/>
            </a:endParaRPr>
          </a:p>
          <a:p>
            <a:pPr marL="171450" indent="-171450">
              <a:buFont typeface="Arial" panose="020B0604020202020204" pitchFamily="34" charset="0"/>
              <a:buChar char="•"/>
            </a:pPr>
            <a:r>
              <a:rPr lang="en-GB" sz="1000" dirty="0" smtClean="0">
                <a:latin typeface="Amnesty Trade Gothic" panose="020B0503040303020004" pitchFamily="34" charset="0"/>
              </a:rPr>
              <a:t>improved </a:t>
            </a:r>
            <a:r>
              <a:rPr lang="en-GB" sz="1000" dirty="0">
                <a:latin typeface="Amnesty Trade Gothic" panose="020B0503040303020004" pitchFamily="34" charset="0"/>
              </a:rPr>
              <a:t>protection of freedom of expression (offline and online), assembly and </a:t>
            </a:r>
            <a:r>
              <a:rPr lang="en-GB" sz="1000" dirty="0" smtClean="0">
                <a:latin typeface="Amnesty Trade Gothic" panose="020B0503040303020004" pitchFamily="34" charset="0"/>
              </a:rPr>
              <a:t>association</a:t>
            </a:r>
          </a:p>
          <a:p>
            <a:pPr marL="171450" indent="-171450">
              <a:buFont typeface="Arial" panose="020B0604020202020204" pitchFamily="34" charset="0"/>
              <a:buChar char="•"/>
            </a:pPr>
            <a:endParaRPr lang="en-GB" sz="1000" dirty="0">
              <a:latin typeface="Amnesty Trade Gothic" panose="020B0503040303020004" pitchFamily="34" charset="0"/>
            </a:endParaRPr>
          </a:p>
          <a:p>
            <a:pPr marL="171450" indent="-171450">
              <a:buFont typeface="Arial" panose="020B0604020202020204" pitchFamily="34" charset="0"/>
              <a:buChar char="•"/>
            </a:pPr>
            <a:r>
              <a:rPr lang="en-GB" sz="1000" dirty="0" smtClean="0">
                <a:latin typeface="Amnesty Trade Gothic" panose="020B0503040303020004" pitchFamily="34" charset="0"/>
              </a:rPr>
              <a:t>safer </a:t>
            </a:r>
            <a:r>
              <a:rPr lang="en-GB" sz="1000" dirty="0">
                <a:latin typeface="Amnesty Trade Gothic" panose="020B0503040303020004" pitchFamily="34" charset="0"/>
              </a:rPr>
              <a:t>environment for human rights defenders and people’s organizations </a:t>
            </a:r>
          </a:p>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Lucida Grande" pitchFamily="-128" charset="0"/>
              <a:ea typeface="Geneva" pitchFamily="-128" charset="-128"/>
            </a:endParaRPr>
          </a:p>
        </p:txBody>
      </p:sp>
      <p:sp>
        <p:nvSpPr>
          <p:cNvPr id="10" name="Rectangle 9"/>
          <p:cNvSpPr/>
          <p:nvPr/>
        </p:nvSpPr>
        <p:spPr bwMode="auto">
          <a:xfrm>
            <a:off x="3562374" y="4446000"/>
            <a:ext cx="2593801" cy="2277272"/>
          </a:xfrm>
          <a:prstGeom prst="rect">
            <a:avLst/>
          </a:prstGeom>
          <a:solidFill>
            <a:srgbClr val="FFFF99"/>
          </a:solidFill>
          <a:ln w="9525" cap="flat" cmpd="sng" algn="ctr">
            <a:solidFill>
              <a:schemeClr val="accent4">
                <a:lumMod val="50000"/>
                <a:lumOff val="5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lvl="0" eaLnBrk="1" hangingPunct="1">
              <a:spcBef>
                <a:spcPct val="20000"/>
              </a:spcBef>
            </a:pPr>
            <a:r>
              <a:rPr lang="en-GB" sz="1100" b="1" dirty="0" smtClean="0">
                <a:solidFill>
                  <a:srgbClr val="000000"/>
                </a:solidFill>
                <a:latin typeface="Amnesty Trade Gothic" panose="020B0503040303020004" pitchFamily="34" charset="0"/>
                <a:ea typeface="Geneva"/>
              </a:rPr>
              <a:t>Responding to crisis</a:t>
            </a:r>
            <a:endParaRPr lang="en-GB" sz="1100" dirty="0">
              <a:solidFill>
                <a:srgbClr val="000000"/>
              </a:solidFill>
              <a:latin typeface="Amnesty Trade Gothic" panose="020B0503040303020004" pitchFamily="34" charset="0"/>
            </a:endParaRPr>
          </a:p>
          <a:p>
            <a:pPr lvl="0" eaLnBrk="1" hangingPunct="1">
              <a:spcBef>
                <a:spcPct val="20000"/>
              </a:spcBef>
            </a:pPr>
            <a:endParaRPr lang="en-GB" sz="1100" dirty="0" smtClean="0">
              <a:solidFill>
                <a:srgbClr val="000000"/>
              </a:solidFill>
              <a:latin typeface="Arial Narrow"/>
            </a:endParaRPr>
          </a:p>
          <a:p>
            <a:pPr marL="171450" lvl="0" indent="-171450" eaLnBrk="1" hangingPunct="1">
              <a:spcBef>
                <a:spcPct val="20000"/>
              </a:spcBef>
              <a:buFont typeface="Arial" panose="020B0604020202020204" pitchFamily="34" charset="0"/>
              <a:buChar char="•"/>
            </a:pPr>
            <a:r>
              <a:rPr lang="en-GB" sz="1000" dirty="0" smtClean="0">
                <a:solidFill>
                  <a:srgbClr val="000000"/>
                </a:solidFill>
                <a:latin typeface="Amnesty Trade Gothic" panose="020B0503040303020004" pitchFamily="34" charset="0"/>
              </a:rPr>
              <a:t>reduced </a:t>
            </a:r>
            <a:r>
              <a:rPr lang="en-GB" sz="1000" dirty="0">
                <a:solidFill>
                  <a:srgbClr val="000000"/>
                </a:solidFill>
                <a:latin typeface="Amnesty Trade Gothic" panose="020B0503040303020004" pitchFamily="34" charset="0"/>
              </a:rPr>
              <a:t>transfers of arms and military, security and police equipment where these are likely to be used to abuse human </a:t>
            </a:r>
            <a:r>
              <a:rPr lang="en-GB" sz="1000" dirty="0" smtClean="0">
                <a:solidFill>
                  <a:srgbClr val="000000"/>
                </a:solidFill>
                <a:latin typeface="Amnesty Trade Gothic" panose="020B0503040303020004" pitchFamily="34" charset="0"/>
              </a:rPr>
              <a:t>rights</a:t>
            </a:r>
          </a:p>
          <a:p>
            <a:pPr lvl="0" eaLnBrk="1" hangingPunct="1">
              <a:spcBef>
                <a:spcPct val="20000"/>
              </a:spcBef>
            </a:pPr>
            <a:endParaRPr lang="en-GB" sz="1000" dirty="0" smtClean="0">
              <a:solidFill>
                <a:srgbClr val="000000"/>
              </a:solidFill>
              <a:latin typeface="Amnesty Trade Gothic" panose="020B0503040303020004" pitchFamily="34" charset="0"/>
            </a:endParaRPr>
          </a:p>
          <a:p>
            <a:pPr marL="171450" lvl="0" indent="-171450" eaLnBrk="1" hangingPunct="1">
              <a:spcBef>
                <a:spcPct val="20000"/>
              </a:spcBef>
              <a:buFont typeface="Arial" panose="020B0604020202020204" pitchFamily="34" charset="0"/>
              <a:buChar char="•"/>
            </a:pPr>
            <a:r>
              <a:rPr lang="en-GB" sz="1000" dirty="0" smtClean="0">
                <a:solidFill>
                  <a:srgbClr val="000000"/>
                </a:solidFill>
                <a:latin typeface="Amnesty Trade Gothic" panose="020B0503040303020004" pitchFamily="34" charset="0"/>
              </a:rPr>
              <a:t>increased </a:t>
            </a:r>
            <a:r>
              <a:rPr lang="en-GB" sz="1000" dirty="0">
                <a:solidFill>
                  <a:srgbClr val="000000"/>
                </a:solidFill>
                <a:latin typeface="Amnesty Trade Gothic" panose="020B0503040303020004" pitchFamily="34" charset="0"/>
              </a:rPr>
              <a:t>access to safety for people fleeing </a:t>
            </a:r>
            <a:r>
              <a:rPr lang="en-GB" sz="1000" dirty="0" smtClean="0">
                <a:solidFill>
                  <a:srgbClr val="000000"/>
                </a:solidFill>
                <a:latin typeface="Amnesty Trade Gothic" panose="020B0503040303020004" pitchFamily="34" charset="0"/>
              </a:rPr>
              <a:t>torture</a:t>
            </a:r>
          </a:p>
          <a:p>
            <a:pPr marL="171450" lvl="0" indent="-171450" eaLnBrk="1" hangingPunct="1">
              <a:spcBef>
                <a:spcPct val="20000"/>
              </a:spcBef>
              <a:buFont typeface="Arial" panose="020B0604020202020204" pitchFamily="34" charset="0"/>
              <a:buChar char="•"/>
            </a:pPr>
            <a:endParaRPr lang="en-GB" sz="1000" dirty="0">
              <a:solidFill>
                <a:srgbClr val="000000"/>
              </a:solidFill>
              <a:latin typeface="Amnesty Trade Gothic" panose="020B0503040303020004" pitchFamily="34" charset="0"/>
            </a:endParaRPr>
          </a:p>
          <a:p>
            <a:pPr marL="171450" lvl="0" indent="-171450" eaLnBrk="1" hangingPunct="1">
              <a:spcBef>
                <a:spcPct val="20000"/>
              </a:spcBef>
              <a:buFont typeface="Arial" panose="020B0604020202020204" pitchFamily="34" charset="0"/>
              <a:buChar char="•"/>
            </a:pPr>
            <a:r>
              <a:rPr lang="en-GB" sz="1000" dirty="0" smtClean="0">
                <a:solidFill>
                  <a:srgbClr val="000000"/>
                </a:solidFill>
                <a:latin typeface="Amnesty Trade Gothic" panose="020B0503040303020004" pitchFamily="34" charset="0"/>
              </a:rPr>
              <a:t>persecution </a:t>
            </a:r>
            <a:r>
              <a:rPr lang="en-GB" sz="1000" dirty="0">
                <a:solidFill>
                  <a:srgbClr val="000000"/>
                </a:solidFill>
                <a:latin typeface="Amnesty Trade Gothic" panose="020B0503040303020004" pitchFamily="34" charset="0"/>
              </a:rPr>
              <a:t>and crisis</a:t>
            </a:r>
          </a:p>
          <a:p>
            <a:pPr lvl="0" eaLnBrk="1" hangingPunct="1">
              <a:spcBef>
                <a:spcPct val="20000"/>
              </a:spcBef>
            </a:pPr>
            <a:endParaRPr lang="en-GB" sz="1100" dirty="0">
              <a:solidFill>
                <a:srgbClr val="000000"/>
              </a:solidFill>
              <a:latin typeface="Arial Narrow"/>
              <a:ea typeface="Geneva"/>
            </a:endParaRPr>
          </a:p>
        </p:txBody>
      </p:sp>
      <p:sp>
        <p:nvSpPr>
          <p:cNvPr id="11" name="Rectangle 10"/>
          <p:cNvSpPr/>
          <p:nvPr/>
        </p:nvSpPr>
        <p:spPr bwMode="auto">
          <a:xfrm>
            <a:off x="6377371" y="3284984"/>
            <a:ext cx="2088232" cy="1837956"/>
          </a:xfrm>
          <a:prstGeom prst="rect">
            <a:avLst/>
          </a:prstGeom>
          <a:solidFill>
            <a:srgbClr val="FFCC99"/>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lvl="0" eaLnBrk="1" hangingPunct="1">
              <a:spcBef>
                <a:spcPct val="20000"/>
              </a:spcBef>
            </a:pPr>
            <a:r>
              <a:rPr lang="en-GB" sz="1100" b="1" dirty="0">
                <a:solidFill>
                  <a:srgbClr val="000000"/>
                </a:solidFill>
                <a:latin typeface="Amnesty Trade Gothic" panose="020B0503040303020004" pitchFamily="34" charset="0"/>
              </a:rPr>
              <a:t>Increasing our organizational effectiveness</a:t>
            </a:r>
            <a:r>
              <a:rPr lang="en-GB" sz="1100" dirty="0">
                <a:solidFill>
                  <a:srgbClr val="000000"/>
                </a:solidFill>
                <a:latin typeface="Amnesty Trade Gothic" panose="020B0503040303020004" pitchFamily="34" charset="0"/>
              </a:rPr>
              <a:t> </a:t>
            </a:r>
          </a:p>
          <a:p>
            <a:pPr lvl="0" eaLnBrk="1" hangingPunct="1">
              <a:spcBef>
                <a:spcPct val="20000"/>
              </a:spcBef>
            </a:pPr>
            <a:endParaRPr lang="en-GB" sz="1100" dirty="0" smtClean="0">
              <a:solidFill>
                <a:srgbClr val="000000"/>
              </a:solidFill>
              <a:latin typeface="Arial Narrow"/>
            </a:endParaRPr>
          </a:p>
          <a:p>
            <a:pPr marL="171450" lvl="0" indent="-171450" eaLnBrk="1" hangingPunct="1">
              <a:spcBef>
                <a:spcPct val="20000"/>
              </a:spcBef>
              <a:buFont typeface="Arial" panose="020B0604020202020204" pitchFamily="34" charset="0"/>
              <a:buChar char="•"/>
            </a:pPr>
            <a:r>
              <a:rPr lang="en-GB" sz="1000" dirty="0">
                <a:solidFill>
                  <a:srgbClr val="000000"/>
                </a:solidFill>
                <a:latin typeface="Amnesty Trade Gothic" panose="020B0503040303020004" pitchFamily="34" charset="0"/>
              </a:rPr>
              <a:t>G</a:t>
            </a:r>
            <a:r>
              <a:rPr lang="en-GB" sz="1000" dirty="0" smtClean="0">
                <a:solidFill>
                  <a:srgbClr val="000000"/>
                </a:solidFill>
                <a:latin typeface="Amnesty Trade Gothic" panose="020B0503040303020004" pitchFamily="34" charset="0"/>
              </a:rPr>
              <a:t>rowth </a:t>
            </a:r>
            <a:r>
              <a:rPr lang="en-GB" sz="1000" dirty="0">
                <a:solidFill>
                  <a:srgbClr val="000000"/>
                </a:solidFill>
                <a:latin typeface="Amnesty Trade Gothic" panose="020B0503040303020004" pitchFamily="34" charset="0"/>
              </a:rPr>
              <a:t>and improved digital capabilities/presence of the Amnesty International movement </a:t>
            </a:r>
            <a:endParaRPr lang="en-GB" sz="1000" dirty="0">
              <a:solidFill>
                <a:srgbClr val="000000"/>
              </a:solidFill>
              <a:latin typeface="Amnesty Trade Gothic" panose="020B0503040303020004" pitchFamily="34" charset="0"/>
            </a:endParaRPr>
          </a:p>
        </p:txBody>
      </p:sp>
      <p:sp>
        <p:nvSpPr>
          <p:cNvPr id="12" name="Rectangle 11"/>
          <p:cNvSpPr/>
          <p:nvPr/>
        </p:nvSpPr>
        <p:spPr bwMode="auto">
          <a:xfrm>
            <a:off x="490822" y="4456322"/>
            <a:ext cx="2481894" cy="2277272"/>
          </a:xfrm>
          <a:prstGeom prst="rect">
            <a:avLst/>
          </a:prstGeom>
          <a:solidFill>
            <a:srgbClr val="FFFF99"/>
          </a:solidFill>
          <a:ln w="9525" cap="flat" cmpd="sng" algn="ctr">
            <a:solidFill>
              <a:schemeClr val="accent4">
                <a:lumMod val="50000"/>
                <a:lumOff val="5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lvl="0" eaLnBrk="1" hangingPunct="1">
              <a:spcBef>
                <a:spcPct val="20000"/>
              </a:spcBef>
            </a:pPr>
            <a:r>
              <a:rPr lang="en-GB" sz="1200" b="1" dirty="0">
                <a:solidFill>
                  <a:srgbClr val="000000"/>
                </a:solidFill>
                <a:latin typeface="Amnesty Trade Gothic" panose="020B0503040303020004" pitchFamily="34" charset="0"/>
                <a:ea typeface="Geneva"/>
              </a:rPr>
              <a:t>Ensuring accountability</a:t>
            </a:r>
            <a:r>
              <a:rPr lang="en-GB" sz="1200" dirty="0">
                <a:solidFill>
                  <a:srgbClr val="000000"/>
                </a:solidFill>
                <a:latin typeface="Amnesty Trade Gothic" panose="020B0503040303020004" pitchFamily="34" charset="0"/>
                <a:ea typeface="Geneva"/>
              </a:rPr>
              <a:t> </a:t>
            </a:r>
            <a:endParaRPr lang="en-GB" sz="1200" dirty="0" smtClean="0">
              <a:solidFill>
                <a:srgbClr val="000000"/>
              </a:solidFill>
              <a:latin typeface="Amnesty Trade Gothic" panose="020B0503040303020004" pitchFamily="34" charset="0"/>
              <a:ea typeface="Geneva"/>
            </a:endParaRPr>
          </a:p>
          <a:p>
            <a:pPr lvl="0" eaLnBrk="1" hangingPunct="1">
              <a:spcBef>
                <a:spcPct val="20000"/>
              </a:spcBef>
            </a:pPr>
            <a:endParaRPr lang="en-GB" sz="1200" dirty="0">
              <a:solidFill>
                <a:srgbClr val="000000"/>
              </a:solidFill>
              <a:latin typeface="Amnesty Trade Gothic" panose="020B0503040303020004" pitchFamily="34" charset="0"/>
              <a:ea typeface="Geneva"/>
            </a:endParaRPr>
          </a:p>
          <a:p>
            <a:pPr marL="171450" lvl="0" indent="-171450" eaLnBrk="1" hangingPunct="1">
              <a:spcBef>
                <a:spcPct val="20000"/>
              </a:spcBef>
              <a:buFont typeface="Arial" panose="020B0604020202020204" pitchFamily="34" charset="0"/>
              <a:buChar char="•"/>
            </a:pPr>
            <a:r>
              <a:rPr lang="en-GB" sz="1000" dirty="0">
                <a:solidFill>
                  <a:srgbClr val="000000"/>
                </a:solidFill>
                <a:latin typeface="Amnesty Trade Gothic" panose="020B0503040303020004" pitchFamily="34" charset="0"/>
                <a:ea typeface="Geneva"/>
              </a:rPr>
              <a:t>s</a:t>
            </a:r>
            <a:r>
              <a:rPr lang="en-GB" sz="1000" dirty="0" smtClean="0">
                <a:solidFill>
                  <a:srgbClr val="000000"/>
                </a:solidFill>
                <a:latin typeface="Amnesty Trade Gothic" panose="020B0503040303020004" pitchFamily="34" charset="0"/>
                <a:ea typeface="Geneva"/>
              </a:rPr>
              <a:t>tronger </a:t>
            </a:r>
            <a:r>
              <a:rPr lang="en-GB" sz="1000" dirty="0">
                <a:solidFill>
                  <a:srgbClr val="000000"/>
                </a:solidFill>
                <a:latin typeface="Amnesty Trade Gothic" panose="020B0503040303020004" pitchFamily="34" charset="0"/>
                <a:ea typeface="Geneva"/>
              </a:rPr>
              <a:t>human rights governance and accountability at the national </a:t>
            </a:r>
            <a:r>
              <a:rPr lang="en-GB" sz="1000" dirty="0" smtClean="0">
                <a:solidFill>
                  <a:srgbClr val="000000"/>
                </a:solidFill>
                <a:latin typeface="Amnesty Trade Gothic" panose="020B0503040303020004" pitchFamily="34" charset="0"/>
                <a:ea typeface="Geneva"/>
              </a:rPr>
              <a:t>level</a:t>
            </a:r>
          </a:p>
          <a:p>
            <a:pPr marL="171450" lvl="0" indent="-171450" eaLnBrk="1" hangingPunct="1">
              <a:spcBef>
                <a:spcPct val="20000"/>
              </a:spcBef>
              <a:buFont typeface="Arial" panose="020B0604020202020204" pitchFamily="34" charset="0"/>
              <a:buChar char="•"/>
            </a:pPr>
            <a:r>
              <a:rPr lang="en-GB" sz="1000" dirty="0" smtClean="0">
                <a:solidFill>
                  <a:srgbClr val="000000"/>
                </a:solidFill>
                <a:latin typeface="Amnesty Trade Gothic" panose="020B0503040303020004" pitchFamily="34" charset="0"/>
                <a:ea typeface="Geneva"/>
              </a:rPr>
              <a:t>stronger </a:t>
            </a:r>
            <a:r>
              <a:rPr lang="en-GB" sz="1000" dirty="0">
                <a:solidFill>
                  <a:srgbClr val="000000"/>
                </a:solidFill>
                <a:latin typeface="Amnesty Trade Gothic" panose="020B0503040303020004" pitchFamily="34" charset="0"/>
                <a:ea typeface="Geneva"/>
              </a:rPr>
              <a:t>regional and international human rights machinery for when governments fail to protect human </a:t>
            </a:r>
            <a:r>
              <a:rPr lang="en-GB" sz="1000" dirty="0" smtClean="0">
                <a:solidFill>
                  <a:srgbClr val="000000"/>
                </a:solidFill>
                <a:latin typeface="Amnesty Trade Gothic" panose="020B0503040303020004" pitchFamily="34" charset="0"/>
                <a:ea typeface="Geneva"/>
              </a:rPr>
              <a:t>rights</a:t>
            </a:r>
          </a:p>
          <a:p>
            <a:pPr marL="171450" lvl="0" indent="-171450" eaLnBrk="1" hangingPunct="1">
              <a:spcBef>
                <a:spcPct val="20000"/>
              </a:spcBef>
              <a:buFont typeface="Arial" panose="020B0604020202020204" pitchFamily="34" charset="0"/>
              <a:buChar char="•"/>
            </a:pPr>
            <a:r>
              <a:rPr lang="en-GB" sz="1000" dirty="0" smtClean="0">
                <a:solidFill>
                  <a:srgbClr val="000000"/>
                </a:solidFill>
                <a:latin typeface="Amnesty Trade Gothic" panose="020B0503040303020004" pitchFamily="34" charset="0"/>
                <a:ea typeface="Geneva"/>
              </a:rPr>
              <a:t>accountability </a:t>
            </a:r>
            <a:r>
              <a:rPr lang="en-GB" sz="1000" dirty="0">
                <a:solidFill>
                  <a:srgbClr val="000000"/>
                </a:solidFill>
                <a:latin typeface="Amnesty Trade Gothic" panose="020B0503040303020004" pitchFamily="34" charset="0"/>
                <a:ea typeface="Geneva"/>
              </a:rPr>
              <a:t>for human rights abuses amounting to international </a:t>
            </a:r>
            <a:r>
              <a:rPr lang="en-GB" sz="1000" dirty="0" smtClean="0">
                <a:solidFill>
                  <a:srgbClr val="000000"/>
                </a:solidFill>
                <a:latin typeface="Amnesty Trade Gothic" panose="020B0503040303020004" pitchFamily="34" charset="0"/>
                <a:ea typeface="Geneva"/>
              </a:rPr>
              <a:t>crimes</a:t>
            </a:r>
          </a:p>
          <a:p>
            <a:pPr marL="171450" lvl="0" indent="-171450" eaLnBrk="1" hangingPunct="1">
              <a:spcBef>
                <a:spcPct val="20000"/>
              </a:spcBef>
              <a:buFont typeface="Arial" panose="020B0604020202020204" pitchFamily="34" charset="0"/>
              <a:buChar char="•"/>
            </a:pPr>
            <a:r>
              <a:rPr lang="en-GB" sz="1000" dirty="0" smtClean="0">
                <a:solidFill>
                  <a:srgbClr val="000000"/>
                </a:solidFill>
                <a:latin typeface="Amnesty Trade Gothic" panose="020B0503040303020004" pitchFamily="34" charset="0"/>
                <a:ea typeface="Geneva"/>
              </a:rPr>
              <a:t>and </a:t>
            </a:r>
            <a:r>
              <a:rPr lang="en-GB" sz="1000" dirty="0">
                <a:solidFill>
                  <a:srgbClr val="000000"/>
                </a:solidFill>
                <a:latin typeface="Amnesty Trade Gothic" panose="020B0503040303020004" pitchFamily="34" charset="0"/>
                <a:ea typeface="Geneva"/>
              </a:rPr>
              <a:t>corporate accountability for human rights abuses</a:t>
            </a:r>
            <a:endParaRPr lang="en-GB" sz="1000" dirty="0">
              <a:solidFill>
                <a:srgbClr val="000000"/>
              </a:solidFill>
              <a:latin typeface="Amnesty Trade Gothic" panose="020B0503040303020004" pitchFamily="34" charset="0"/>
              <a:ea typeface="Geneva"/>
            </a:endParaRPr>
          </a:p>
        </p:txBody>
      </p:sp>
      <p:sp>
        <p:nvSpPr>
          <p:cNvPr id="13" name="Rectangle 12"/>
          <p:cNvSpPr/>
          <p:nvPr/>
        </p:nvSpPr>
        <p:spPr bwMode="auto">
          <a:xfrm>
            <a:off x="3563888" y="1936716"/>
            <a:ext cx="2592288" cy="2356380"/>
          </a:xfrm>
          <a:prstGeom prst="rect">
            <a:avLst/>
          </a:prstGeom>
          <a:solidFill>
            <a:srgbClr val="FFFF99"/>
          </a:solidFill>
          <a:ln w="9525" cap="flat" cmpd="sng" algn="ctr">
            <a:solidFill>
              <a:schemeClr val="accent3">
                <a:lumMod val="5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lvl="0" eaLnBrk="1" hangingPunct="1">
              <a:spcBef>
                <a:spcPct val="20000"/>
              </a:spcBef>
            </a:pPr>
            <a:r>
              <a:rPr lang="en-GB" sz="1100" b="1" dirty="0">
                <a:solidFill>
                  <a:srgbClr val="000000"/>
                </a:solidFill>
                <a:latin typeface="Amnesty Trade Gothic" panose="020B0503040303020004" pitchFamily="34" charset="0"/>
              </a:rPr>
              <a:t>Securing rights for all</a:t>
            </a:r>
            <a:r>
              <a:rPr lang="en-GB" sz="1100" dirty="0">
                <a:solidFill>
                  <a:srgbClr val="000000"/>
                </a:solidFill>
                <a:latin typeface="Amnesty Trade Gothic" panose="020B0503040303020004" pitchFamily="34" charset="0"/>
              </a:rPr>
              <a:t> </a:t>
            </a:r>
            <a:endParaRPr lang="en-GB" sz="1100" dirty="0" smtClean="0">
              <a:solidFill>
                <a:srgbClr val="000000"/>
              </a:solidFill>
              <a:latin typeface="Amnesty Trade Gothic" panose="020B0503040303020004" pitchFamily="34" charset="0"/>
            </a:endParaRPr>
          </a:p>
          <a:p>
            <a:pPr marL="171450" lvl="0" indent="-171450" eaLnBrk="1" hangingPunct="1">
              <a:spcBef>
                <a:spcPct val="20000"/>
              </a:spcBef>
              <a:buFont typeface="Arial" panose="020B0604020202020204" pitchFamily="34" charset="0"/>
              <a:buChar char="•"/>
            </a:pPr>
            <a:r>
              <a:rPr lang="en-GB" sz="1000" dirty="0" smtClean="0">
                <a:solidFill>
                  <a:srgbClr val="000000"/>
                </a:solidFill>
                <a:latin typeface="Amnesty Trade Gothic" panose="020B0503040303020004" pitchFamily="34" charset="0"/>
                <a:cs typeface="Arial" panose="020B0604020202020204" pitchFamily="34" charset="0"/>
              </a:rPr>
              <a:t>Reduced </a:t>
            </a:r>
            <a:r>
              <a:rPr lang="en-GB" sz="1000" dirty="0">
                <a:solidFill>
                  <a:srgbClr val="000000"/>
                </a:solidFill>
                <a:latin typeface="Amnesty Trade Gothic" panose="020B0503040303020004" pitchFamily="34" charset="0"/>
                <a:cs typeface="Arial" panose="020B0604020202020204" pitchFamily="34" charset="0"/>
              </a:rPr>
              <a:t>discrimination and identity based </a:t>
            </a:r>
            <a:r>
              <a:rPr lang="en-GB" sz="1000" dirty="0" smtClean="0">
                <a:solidFill>
                  <a:srgbClr val="000000"/>
                </a:solidFill>
                <a:latin typeface="Amnesty Trade Gothic" panose="020B0503040303020004" pitchFamily="34" charset="0"/>
                <a:cs typeface="Arial" panose="020B0604020202020204" pitchFamily="34" charset="0"/>
              </a:rPr>
              <a:t>violence </a:t>
            </a:r>
          </a:p>
          <a:p>
            <a:pPr lvl="0" eaLnBrk="1" hangingPunct="1">
              <a:spcBef>
                <a:spcPct val="20000"/>
              </a:spcBef>
            </a:pPr>
            <a:endParaRPr lang="en-GB" sz="1000" dirty="0">
              <a:solidFill>
                <a:srgbClr val="000000"/>
              </a:solidFill>
              <a:latin typeface="Amnesty Trade Gothic" panose="020B0503040303020004" pitchFamily="34" charset="0"/>
              <a:cs typeface="Arial" panose="020B0604020202020204" pitchFamily="34" charset="0"/>
            </a:endParaRPr>
          </a:p>
          <a:p>
            <a:pPr marL="171450" lvl="0" indent="-171450" eaLnBrk="1" hangingPunct="1">
              <a:spcBef>
                <a:spcPct val="20000"/>
              </a:spcBef>
              <a:buFont typeface="Arial" panose="020B0604020202020204" pitchFamily="34" charset="0"/>
              <a:buChar char="•"/>
            </a:pPr>
            <a:r>
              <a:rPr lang="en-GB" sz="1000" dirty="0" smtClean="0">
                <a:solidFill>
                  <a:srgbClr val="000000"/>
                </a:solidFill>
                <a:latin typeface="Amnesty Trade Gothic" panose="020B0503040303020004" pitchFamily="34" charset="0"/>
                <a:cs typeface="Arial" panose="020B0604020202020204" pitchFamily="34" charset="0"/>
              </a:rPr>
              <a:t>Improved </a:t>
            </a:r>
            <a:r>
              <a:rPr lang="en-GB" sz="1000" dirty="0">
                <a:solidFill>
                  <a:srgbClr val="000000"/>
                </a:solidFill>
                <a:latin typeface="Amnesty Trade Gothic" panose="020B0503040303020004" pitchFamily="34" charset="0"/>
                <a:cs typeface="Arial" panose="020B0604020202020204" pitchFamily="34" charset="0"/>
              </a:rPr>
              <a:t>realization of economic, social and cultural rights “on the ground</a:t>
            </a:r>
            <a:r>
              <a:rPr lang="en-GB" sz="1000" dirty="0" smtClean="0">
                <a:solidFill>
                  <a:srgbClr val="000000"/>
                </a:solidFill>
                <a:latin typeface="Amnesty Trade Gothic" panose="020B0503040303020004" pitchFamily="34" charset="0"/>
                <a:cs typeface="Arial" panose="020B0604020202020204" pitchFamily="34" charset="0"/>
              </a:rPr>
              <a:t>”</a:t>
            </a:r>
          </a:p>
          <a:p>
            <a:pPr lvl="0" eaLnBrk="1" hangingPunct="1">
              <a:spcBef>
                <a:spcPct val="20000"/>
              </a:spcBef>
            </a:pPr>
            <a:endParaRPr lang="en-GB" sz="1000" dirty="0" smtClean="0">
              <a:solidFill>
                <a:srgbClr val="000000"/>
              </a:solidFill>
              <a:latin typeface="Amnesty Trade Gothic" panose="020B0503040303020004" pitchFamily="34" charset="0"/>
              <a:cs typeface="Arial" panose="020B0604020202020204" pitchFamily="34" charset="0"/>
            </a:endParaRPr>
          </a:p>
          <a:p>
            <a:pPr marL="171450" lvl="0" indent="-171450" eaLnBrk="1" hangingPunct="1">
              <a:spcBef>
                <a:spcPct val="20000"/>
              </a:spcBef>
              <a:buFont typeface="Arial" panose="020B0604020202020204" pitchFamily="34" charset="0"/>
              <a:buChar char="•"/>
            </a:pPr>
            <a:r>
              <a:rPr lang="en-GB" sz="1000" dirty="0" smtClean="0">
                <a:solidFill>
                  <a:srgbClr val="000000"/>
                </a:solidFill>
                <a:latin typeface="Amnesty Trade Gothic" panose="020B0503040303020004" pitchFamily="34" charset="0"/>
                <a:cs typeface="Arial" panose="020B0604020202020204" pitchFamily="34" charset="0"/>
              </a:rPr>
              <a:t>increased </a:t>
            </a:r>
            <a:r>
              <a:rPr lang="en-GB" sz="1000" dirty="0">
                <a:solidFill>
                  <a:srgbClr val="000000"/>
                </a:solidFill>
                <a:latin typeface="Amnesty Trade Gothic" panose="020B0503040303020004" pitchFamily="34" charset="0"/>
                <a:cs typeface="Arial" panose="020B0604020202020204" pitchFamily="34" charset="0"/>
              </a:rPr>
              <a:t>recognition by states of the legally binding nature of economic, social and cultural </a:t>
            </a:r>
            <a:r>
              <a:rPr lang="en-GB" sz="1000" dirty="0" smtClean="0">
                <a:solidFill>
                  <a:srgbClr val="000000"/>
                </a:solidFill>
                <a:latin typeface="Amnesty Trade Gothic" panose="020B0503040303020004" pitchFamily="34" charset="0"/>
                <a:cs typeface="Arial" panose="020B0604020202020204" pitchFamily="34" charset="0"/>
              </a:rPr>
              <a:t>rights </a:t>
            </a:r>
          </a:p>
          <a:p>
            <a:pPr lvl="0" eaLnBrk="1" hangingPunct="1">
              <a:spcBef>
                <a:spcPct val="20000"/>
              </a:spcBef>
            </a:pPr>
            <a:endParaRPr lang="en-GB" sz="1000" dirty="0" smtClean="0">
              <a:solidFill>
                <a:srgbClr val="000000"/>
              </a:solidFill>
              <a:latin typeface="Amnesty Trade Gothic" panose="020B0503040303020004" pitchFamily="34" charset="0"/>
              <a:cs typeface="Arial" panose="020B0604020202020204" pitchFamily="34" charset="0"/>
            </a:endParaRPr>
          </a:p>
          <a:p>
            <a:pPr marL="171450" lvl="0" indent="-171450" eaLnBrk="1" hangingPunct="1">
              <a:spcBef>
                <a:spcPct val="20000"/>
              </a:spcBef>
              <a:buFont typeface="Arial" panose="020B0604020202020204" pitchFamily="34" charset="0"/>
              <a:buChar char="•"/>
            </a:pPr>
            <a:r>
              <a:rPr lang="en-GB" sz="1000" dirty="0" smtClean="0">
                <a:solidFill>
                  <a:srgbClr val="000000"/>
                </a:solidFill>
                <a:latin typeface="Amnesty Trade Gothic" panose="020B0503040303020004" pitchFamily="34" charset="0"/>
                <a:cs typeface="Arial" panose="020B0604020202020204" pitchFamily="34" charset="0"/>
              </a:rPr>
              <a:t>new </a:t>
            </a:r>
            <a:r>
              <a:rPr lang="en-GB" sz="1000" dirty="0">
                <a:solidFill>
                  <a:srgbClr val="000000"/>
                </a:solidFill>
                <a:latin typeface="Amnesty Trade Gothic" panose="020B0503040303020004" pitchFamily="34" charset="0"/>
                <a:cs typeface="Arial" panose="020B0604020202020204" pitchFamily="34" charset="0"/>
              </a:rPr>
              <a:t>understandings of human rights approaches to tackling inequality</a:t>
            </a:r>
          </a:p>
        </p:txBody>
      </p:sp>
    </p:spTree>
    <p:extLst>
      <p:ext uri="{BB962C8B-B14F-4D97-AF65-F5344CB8AC3E}">
        <p14:creationId xmlns:p14="http://schemas.microsoft.com/office/powerpoint/2010/main" val="616915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idx="1"/>
          </p:nvPr>
        </p:nvSpPr>
        <p:spPr>
          <a:xfrm>
            <a:off x="400050" y="1924048"/>
            <a:ext cx="8229600" cy="4313263"/>
          </a:xfrm>
        </p:spPr>
        <p:txBody>
          <a:bodyPr/>
          <a:lstStyle/>
          <a:p>
            <a:endParaRPr lang="en-GB" dirty="0"/>
          </a:p>
        </p:txBody>
      </p:sp>
      <p:sp>
        <p:nvSpPr>
          <p:cNvPr id="2" name="Title 1"/>
          <p:cNvSpPr>
            <a:spLocks noGrp="1"/>
          </p:cNvSpPr>
          <p:nvPr>
            <p:ph type="title"/>
          </p:nvPr>
        </p:nvSpPr>
        <p:spPr/>
        <p:txBody>
          <a:bodyPr/>
          <a:lstStyle/>
          <a:p>
            <a:r>
              <a:rPr lang="en-GB" dirty="0" smtClean="0"/>
              <a:t>Key questions- </a:t>
            </a:r>
            <a:r>
              <a:rPr lang="en-GB" dirty="0"/>
              <a:t>w</a:t>
            </a:r>
            <a:r>
              <a:rPr lang="en-GB" dirty="0" smtClean="0"/>
              <a:t>hat do we want to know?</a:t>
            </a:r>
            <a:endParaRPr lang="en-GB" dirty="0"/>
          </a:p>
        </p:txBody>
      </p:sp>
      <p:pic>
        <p:nvPicPr>
          <p:cNvPr id="13" name="Picture 12"/>
          <p:cNvPicPr>
            <a:picLocks noChangeAspect="1"/>
          </p:cNvPicPr>
          <p:nvPr/>
        </p:nvPicPr>
        <p:blipFill>
          <a:blip r:embed="rId2"/>
          <a:stretch>
            <a:fillRect/>
          </a:stretch>
        </p:blipFill>
        <p:spPr>
          <a:xfrm>
            <a:off x="5717166" y="4364868"/>
            <a:ext cx="1587642" cy="1856419"/>
          </a:xfrm>
          <a:prstGeom prst="rect">
            <a:avLst/>
          </a:prstGeom>
        </p:spPr>
      </p:pic>
      <p:sp>
        <p:nvSpPr>
          <p:cNvPr id="11" name="Rectangle 10"/>
          <p:cNvSpPr/>
          <p:nvPr/>
        </p:nvSpPr>
        <p:spPr>
          <a:xfrm>
            <a:off x="395535" y="1914920"/>
            <a:ext cx="5321631" cy="4001095"/>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wrap="square">
            <a:spAutoFit/>
          </a:bodyPr>
          <a:lstStyle/>
          <a:p>
            <a:pPr marL="18415" marR="50800">
              <a:lnSpc>
                <a:spcPts val="1200"/>
              </a:lnSpc>
              <a:spcAft>
                <a:spcPts val="0"/>
              </a:spcAft>
            </a:pPr>
            <a:endParaRPr lang="en-GB" sz="1800" b="1" dirty="0" smtClean="0">
              <a:solidFill>
                <a:srgbClr val="00B050"/>
              </a:solidFill>
              <a:latin typeface="Amnesty Trade Gothic Light" panose="020B0403040303020004" pitchFamily="34" charset="0"/>
              <a:ea typeface="Times New Roman" panose="02020603050405020304" pitchFamily="18" charset="0"/>
              <a:cs typeface="Amnesty Trade Gothic" panose="020B0503040303020004" pitchFamily="34" charset="0"/>
            </a:endParaRPr>
          </a:p>
          <a:p>
            <a:pPr marL="18415" marR="50800">
              <a:lnSpc>
                <a:spcPts val="1200"/>
              </a:lnSpc>
              <a:spcAft>
                <a:spcPts val="0"/>
              </a:spcAft>
            </a:pPr>
            <a:endParaRPr lang="en-GB" sz="1400" dirty="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endParaRPr>
          </a:p>
          <a:p>
            <a:pPr marL="189865" marR="50800" indent="-171450">
              <a:lnSpc>
                <a:spcPts val="1200"/>
              </a:lnSpc>
              <a:spcAft>
                <a:spcPts val="0"/>
              </a:spcAft>
              <a:buFont typeface="Wingdings" panose="05000000000000000000" pitchFamily="2" charset="2"/>
              <a:buChar char="Ø"/>
            </a:pPr>
            <a:r>
              <a:rPr lang="en-GB" sz="1600" dirty="0" smtClean="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Do </a:t>
            </a:r>
            <a:r>
              <a:rPr lang="en-GB" sz="1600" dirty="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you broadly </a:t>
            </a:r>
            <a:r>
              <a:rPr lang="en-GB" sz="1600" b="1" dirty="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agree with the content of the </a:t>
            </a:r>
            <a:r>
              <a:rPr lang="en-GB" sz="1600" b="1" dirty="0" smtClean="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proposals?</a:t>
            </a:r>
          </a:p>
          <a:p>
            <a:pPr marL="18415" marR="50800">
              <a:lnSpc>
                <a:spcPts val="1200"/>
              </a:lnSpc>
              <a:spcAft>
                <a:spcPts val="0"/>
              </a:spcAft>
            </a:pPr>
            <a:endParaRPr lang="en-GB" sz="1600" dirty="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endParaRPr>
          </a:p>
          <a:p>
            <a:pPr marL="189865" marR="50800" indent="-171450">
              <a:lnSpc>
                <a:spcPts val="1200"/>
              </a:lnSpc>
              <a:spcAft>
                <a:spcPts val="0"/>
              </a:spcAft>
              <a:buFont typeface="Wingdings" panose="05000000000000000000" pitchFamily="2" charset="2"/>
              <a:buChar char="Ø"/>
            </a:pPr>
            <a:endParaRPr lang="en-GB" sz="1600" dirty="0" smtClean="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endParaRPr>
          </a:p>
          <a:p>
            <a:pPr marL="189865" marR="50800" indent="-171450">
              <a:spcAft>
                <a:spcPts val="0"/>
              </a:spcAft>
              <a:buFont typeface="Wingdings" panose="05000000000000000000" pitchFamily="2" charset="2"/>
              <a:buChar char="Ø"/>
            </a:pPr>
            <a:r>
              <a:rPr lang="en-GB" sz="1600" dirty="0" smtClean="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Are </a:t>
            </a:r>
            <a:r>
              <a:rPr lang="en-GB" sz="1600" dirty="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the proposals sufficiently </a:t>
            </a:r>
            <a:r>
              <a:rPr lang="en-GB" sz="1600" b="1" dirty="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focused? </a:t>
            </a:r>
            <a:r>
              <a:rPr lang="en-GB" sz="1600" dirty="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If they are too broad, what should be left for other actors and why? </a:t>
            </a:r>
            <a:endParaRPr lang="en-GB" sz="1600" dirty="0" smtClean="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endParaRPr>
          </a:p>
          <a:p>
            <a:pPr marL="18415" marR="50800">
              <a:spcAft>
                <a:spcPts val="0"/>
              </a:spcAft>
            </a:pPr>
            <a:endParaRPr lang="en-GB" sz="1600" dirty="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endParaRPr>
          </a:p>
          <a:p>
            <a:pPr marL="189865" marR="50800" indent="-171450">
              <a:spcAft>
                <a:spcPts val="0"/>
              </a:spcAft>
              <a:buFont typeface="Wingdings" panose="05000000000000000000" pitchFamily="2" charset="2"/>
              <a:buChar char="Ø"/>
            </a:pPr>
            <a:r>
              <a:rPr lang="en-GB" sz="1600" dirty="0" smtClean="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Are </a:t>
            </a:r>
            <a:r>
              <a:rPr lang="en-GB" sz="1600" dirty="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there any major and particular </a:t>
            </a:r>
            <a:r>
              <a:rPr lang="en-GB" sz="1600" b="1" dirty="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opportunities </a:t>
            </a:r>
            <a:r>
              <a:rPr lang="en-GB" sz="1600" b="1" dirty="0" smtClean="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for</a:t>
            </a:r>
            <a:r>
              <a:rPr lang="en-GB" sz="1600" dirty="0" smtClean="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 </a:t>
            </a:r>
            <a:r>
              <a:rPr lang="en-GB" sz="1600" b="1" dirty="0" smtClean="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impact</a:t>
            </a:r>
            <a:r>
              <a:rPr lang="en-GB" sz="1600" dirty="0" smtClean="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 in 2016-19 </a:t>
            </a:r>
            <a:r>
              <a:rPr lang="en-GB" sz="1600" b="1" dirty="0" smtClean="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that </a:t>
            </a:r>
            <a:r>
              <a:rPr lang="en-GB" sz="1600" b="1" dirty="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we would miss</a:t>
            </a:r>
            <a:r>
              <a:rPr lang="en-GB" sz="1600" dirty="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 under the </a:t>
            </a:r>
            <a:r>
              <a:rPr lang="en-GB" sz="1600" dirty="0" smtClean="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proposals?</a:t>
            </a:r>
            <a:endParaRPr lang="en-GB" sz="1600" dirty="0" smtClean="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endParaRPr>
          </a:p>
          <a:p>
            <a:pPr marL="18415" marR="50800">
              <a:spcAft>
                <a:spcPts val="0"/>
              </a:spcAft>
            </a:pPr>
            <a:endParaRPr lang="en-GB" sz="1600" dirty="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endParaRPr>
          </a:p>
          <a:p>
            <a:pPr marL="189865" marR="50800" indent="-171450">
              <a:spcAft>
                <a:spcPts val="0"/>
              </a:spcAft>
              <a:buFont typeface="Wingdings" panose="05000000000000000000" pitchFamily="2" charset="2"/>
              <a:buChar char="Ø"/>
            </a:pPr>
            <a:r>
              <a:rPr lang="en-GB" sz="1600" dirty="0" smtClean="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Which </a:t>
            </a:r>
            <a:r>
              <a:rPr lang="en-GB" sz="1600" dirty="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1-2 issues offer the best opportunities for </a:t>
            </a:r>
            <a:r>
              <a:rPr lang="en-GB" sz="1600" b="1" dirty="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global or regional campaigns in </a:t>
            </a:r>
            <a:r>
              <a:rPr lang="en-GB" sz="1600" b="1" dirty="0" smtClean="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2016-19?</a:t>
            </a:r>
            <a:endParaRPr lang="en-GB" sz="1600" dirty="0" smtClean="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endParaRPr>
          </a:p>
          <a:p>
            <a:pPr marL="189865" marR="50800" indent="-171450">
              <a:lnSpc>
                <a:spcPts val="1200"/>
              </a:lnSpc>
              <a:spcAft>
                <a:spcPts val="0"/>
              </a:spcAft>
              <a:buFont typeface="Wingdings" panose="05000000000000000000" pitchFamily="2" charset="2"/>
              <a:buChar char="Ø"/>
            </a:pPr>
            <a:endParaRPr lang="en-GB" sz="1600" dirty="0" smtClean="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endParaRPr>
          </a:p>
          <a:p>
            <a:pPr marL="189865" marR="50800" indent="-171450">
              <a:lnSpc>
                <a:spcPts val="1200"/>
              </a:lnSpc>
              <a:spcAft>
                <a:spcPts val="0"/>
              </a:spcAft>
              <a:buFont typeface="Wingdings" panose="05000000000000000000" pitchFamily="2" charset="2"/>
              <a:buChar char="Ø"/>
            </a:pPr>
            <a:endParaRPr lang="en-GB" sz="1600" dirty="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endParaRPr>
          </a:p>
          <a:p>
            <a:pPr marL="189865" marR="50800" indent="-171450">
              <a:lnSpc>
                <a:spcPts val="1200"/>
              </a:lnSpc>
              <a:spcAft>
                <a:spcPts val="0"/>
              </a:spcAft>
              <a:buFont typeface="Wingdings" panose="05000000000000000000" pitchFamily="2" charset="2"/>
              <a:buChar char="Ø"/>
            </a:pPr>
            <a:r>
              <a:rPr lang="en-GB" sz="1600" dirty="0" smtClean="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How </a:t>
            </a:r>
            <a:r>
              <a:rPr lang="en-GB" sz="1600" dirty="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can </a:t>
            </a:r>
            <a:r>
              <a:rPr lang="en-GB" sz="1600" b="1" dirty="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gender</a:t>
            </a:r>
            <a:r>
              <a:rPr lang="en-GB" sz="1600" dirty="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 perspectives be </a:t>
            </a:r>
            <a:r>
              <a:rPr lang="en-GB" sz="1600" dirty="0" smtClean="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strengthened?</a:t>
            </a:r>
          </a:p>
          <a:p>
            <a:pPr marL="18415" marR="50800">
              <a:lnSpc>
                <a:spcPts val="1200"/>
              </a:lnSpc>
              <a:spcAft>
                <a:spcPts val="0"/>
              </a:spcAft>
            </a:pPr>
            <a:endParaRPr lang="en-GB" sz="1600" i="1" dirty="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endParaRPr>
          </a:p>
          <a:p>
            <a:pPr marL="18415" marR="50800">
              <a:lnSpc>
                <a:spcPts val="1200"/>
              </a:lnSpc>
              <a:spcAft>
                <a:spcPts val="0"/>
              </a:spcAft>
            </a:pPr>
            <a:endParaRPr lang="en-GB" sz="1600" i="1" dirty="0" smtClean="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endParaRPr>
          </a:p>
          <a:p>
            <a:pPr>
              <a:lnSpc>
                <a:spcPts val="1200"/>
              </a:lnSpc>
              <a:spcAft>
                <a:spcPts val="1230"/>
              </a:spcAft>
            </a:pPr>
            <a:endParaRPr lang="en-GB" sz="900" dirty="0" smtClean="0">
              <a:solidFill>
                <a:srgbClr val="000000"/>
              </a:solidFill>
              <a:latin typeface="Amnesty Trade Gothic" panose="020B0503040303020004" pitchFamily="34" charset="0"/>
              <a:ea typeface="Times New Roman" panose="02020603050405020304" pitchFamily="18" charset="0"/>
              <a:cs typeface="Times New Roman" panose="02020603050405020304" pitchFamily="18" charset="0"/>
            </a:endParaRPr>
          </a:p>
        </p:txBody>
      </p:sp>
      <p:sp>
        <p:nvSpPr>
          <p:cNvPr id="15" name="Oval Callout 14"/>
          <p:cNvSpPr/>
          <p:nvPr/>
        </p:nvSpPr>
        <p:spPr bwMode="auto">
          <a:xfrm>
            <a:off x="5618219" y="2203014"/>
            <a:ext cx="3466188" cy="2088232"/>
          </a:xfrm>
          <a:prstGeom prst="wedgeEllipseCallout">
            <a:avLst>
              <a:gd name="adj1" fmla="val -32882"/>
              <a:gd name="adj2" fmla="val 69792"/>
            </a:avLst>
          </a:prstGeom>
          <a:solidFill>
            <a:sysClr val="window" lastClr="FFFFFF"/>
          </a:solidFill>
          <a:ln w="9525" cap="flat" cmpd="sng" algn="ctr">
            <a:solidFill>
              <a:sysClr val="windowText" lastClr="000000"/>
            </a:solidFill>
            <a:prstDash val="solid"/>
            <a:round/>
            <a:headEnd type="none" w="med" len="med"/>
            <a:tailEnd type="none" w="med" len="med"/>
          </a:ln>
          <a:effectLst/>
          <a:ex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base" latinLnBrk="0" hangingPunct="1">
              <a:lnSpc>
                <a:spcPct val="100000"/>
              </a:lnSpc>
              <a:spcBef>
                <a:spcPts val="480"/>
              </a:spcBef>
              <a:spcAft>
                <a:spcPts val="0"/>
              </a:spcAft>
              <a:buClrTx/>
              <a:buSzTx/>
              <a:buFontTx/>
              <a:buNone/>
              <a:tabLst/>
              <a:defRPr/>
            </a:pPr>
            <a:r>
              <a:rPr lang="en-GB" sz="1200" dirty="0" smtClean="0">
                <a:solidFill>
                  <a:srgbClr val="000000"/>
                </a:solidFill>
                <a:latin typeface="Amnesty Trade Gothic" panose="020B0503040303020004" pitchFamily="34" charset="0"/>
                <a:ea typeface="Times New Roman" panose="02020603050405020304" pitchFamily="18" charset="0"/>
                <a:cs typeface="Times New Roman" panose="02020603050405020304" pitchFamily="18" charset="0"/>
              </a:rPr>
              <a:t>If you’re making any </a:t>
            </a:r>
            <a:r>
              <a:rPr lang="en-GB" sz="1200" noProof="0" dirty="0" smtClean="0">
                <a:solidFill>
                  <a:srgbClr val="000000"/>
                </a:solidFill>
                <a:latin typeface="Amnesty Trade Gothic" panose="020B0503040303020004" pitchFamily="34" charset="0"/>
                <a:ea typeface="Times New Roman" panose="02020603050405020304" pitchFamily="18" charset="0"/>
                <a:cs typeface="Times New Roman" panose="02020603050405020304" pitchFamily="18" charset="0"/>
              </a:rPr>
              <a:t>suggestions about the proposals, </a:t>
            </a:r>
            <a:r>
              <a:rPr lang="en-GB" sz="1200" dirty="0" smtClean="0">
                <a:solidFill>
                  <a:srgbClr val="000000"/>
                </a:solidFill>
                <a:latin typeface="Amnesty Trade Gothic" panose="020B0503040303020004" pitchFamily="34" charset="0"/>
                <a:ea typeface="Times New Roman" panose="02020603050405020304" pitchFamily="18" charset="0"/>
                <a:cs typeface="Times New Roman" panose="02020603050405020304" pitchFamily="18" charset="0"/>
              </a:rPr>
              <a:t>please focus on identifying and making a case for the specific </a:t>
            </a:r>
            <a:r>
              <a:rPr lang="en-GB" sz="1200" i="1" dirty="0" smtClean="0">
                <a:solidFill>
                  <a:srgbClr val="000000"/>
                </a:solidFill>
                <a:latin typeface="Amnesty Trade Gothic" panose="020B0503040303020004" pitchFamily="34" charset="0"/>
                <a:ea typeface="Times New Roman" panose="02020603050405020304" pitchFamily="18" charset="0"/>
                <a:cs typeface="Times New Roman" panose="02020603050405020304" pitchFamily="18" charset="0"/>
              </a:rPr>
              <a:t>outcomes </a:t>
            </a:r>
            <a:r>
              <a:rPr lang="en-GB" sz="1200" dirty="0" smtClean="0">
                <a:solidFill>
                  <a:srgbClr val="000000"/>
                </a:solidFill>
                <a:latin typeface="Amnesty Trade Gothic" panose="020B0503040303020004" pitchFamily="34" charset="0"/>
                <a:ea typeface="Times New Roman" panose="02020603050405020304" pitchFamily="18" charset="0"/>
                <a:cs typeface="Times New Roman" panose="02020603050405020304" pitchFamily="18" charset="0"/>
              </a:rPr>
              <a:t>that Amnesty should deliver. The agreed decision making criteria will be useful for those purposes</a:t>
            </a:r>
            <a:r>
              <a:rPr lang="en-GB" sz="1200" dirty="0">
                <a:solidFill>
                  <a:srgbClr val="000000"/>
                </a:solidFill>
                <a:latin typeface="Amnesty Trade Gothic" panose="020B0503040303020004" pitchFamily="34" charset="0"/>
                <a:ea typeface="Times New Roman" panose="02020603050405020304" pitchFamily="18" charset="0"/>
                <a:cs typeface="Times New Roman" panose="02020603050405020304" pitchFamily="18" charset="0"/>
              </a:rPr>
              <a:t>.</a:t>
            </a:r>
            <a:endParaRPr kumimoji="0" lang="en-GB" sz="1200" i="0" u="none" strike="noStrike" kern="0" cap="none" spc="0" normalizeH="0" baseline="0" noProof="0" dirty="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12411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q</a:t>
            </a:r>
            <a:r>
              <a:rPr lang="en-GB" dirty="0" smtClean="0"/>
              <a:t>uestions - continued</a:t>
            </a:r>
            <a:endParaRPr lang="en-GB" dirty="0"/>
          </a:p>
        </p:txBody>
      </p:sp>
      <p:sp>
        <p:nvSpPr>
          <p:cNvPr id="4" name="Content Placeholder 3"/>
          <p:cNvSpPr>
            <a:spLocks noGrp="1"/>
          </p:cNvSpPr>
          <p:nvPr>
            <p:ph idx="1"/>
          </p:nvPr>
        </p:nvSpPr>
        <p:spPr>
          <a:xfrm>
            <a:off x="77739" y="1988840"/>
            <a:ext cx="5790405" cy="3748719"/>
          </a:xfrm>
          <a:prstGeom prst="rect">
            <a:avLst/>
          </a:prstGeom>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marL="0" indent="0">
              <a:spcBef>
                <a:spcPts val="0"/>
              </a:spcBef>
              <a:spcAft>
                <a:spcPts val="0"/>
              </a:spcAft>
              <a:buNone/>
            </a:pPr>
            <a:r>
              <a:rPr lang="en-GB" sz="1200" dirty="0">
                <a:solidFill>
                  <a:srgbClr val="000000"/>
                </a:solidFill>
                <a:latin typeface="Tms Rmn"/>
                <a:ea typeface="Times New Roman" panose="02020603050405020304" pitchFamily="18" charset="0"/>
                <a:cs typeface="Times New Roman" panose="02020603050405020304" pitchFamily="18" charset="0"/>
              </a:rPr>
              <a:t> </a:t>
            </a:r>
            <a:r>
              <a:rPr lang="en-GB" sz="900" dirty="0" smtClean="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rPr>
              <a:t> </a:t>
            </a:r>
            <a:r>
              <a:rPr lang="en-GB" sz="1800" b="1" dirty="0" smtClean="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Questions only for </a:t>
            </a:r>
            <a:r>
              <a:rPr lang="en-GB" sz="1800" b="1" dirty="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our </a:t>
            </a:r>
            <a:r>
              <a:rPr lang="en-GB" b="1" dirty="0" smtClean="0">
                <a:solidFill>
                  <a:schemeClr val="tx1"/>
                </a:solidFill>
                <a:latin typeface="Amnesty Trade Gothic Light" panose="020B0403040303020004" pitchFamily="34" charset="0"/>
                <a:ea typeface="Times New Roman" panose="02020603050405020304" pitchFamily="18" charset="0"/>
                <a:cs typeface="Amnesty Trade Gothic" panose="020B0503040303020004" pitchFamily="34" charset="0"/>
              </a:rPr>
              <a:t>sections/ structures/ </a:t>
            </a:r>
          </a:p>
          <a:p>
            <a:pPr marL="0" indent="0">
              <a:spcBef>
                <a:spcPts val="0"/>
              </a:spcBef>
              <a:spcAft>
                <a:spcPts val="0"/>
              </a:spcAft>
              <a:buNone/>
            </a:pPr>
            <a:r>
              <a:rPr lang="en-GB" b="1" dirty="0">
                <a:solidFill>
                  <a:schemeClr val="tx1"/>
                </a:solidFill>
                <a:latin typeface="Amnesty Trade Gothic Light" panose="020B0403040303020004" pitchFamily="34" charset="0"/>
                <a:ea typeface="Times New Roman" panose="02020603050405020304" pitchFamily="18" charset="0"/>
                <a:cs typeface="Amnesty Trade Gothic" panose="020B0503040303020004" pitchFamily="34" charset="0"/>
              </a:rPr>
              <a:t> </a:t>
            </a:r>
            <a:r>
              <a:rPr lang="en-GB" b="1" dirty="0" smtClean="0">
                <a:solidFill>
                  <a:schemeClr val="tx1"/>
                </a:solidFill>
                <a:latin typeface="Amnesty Trade Gothic Light" panose="020B0403040303020004" pitchFamily="34" charset="0"/>
                <a:ea typeface="Times New Roman" panose="02020603050405020304" pitchFamily="18" charset="0"/>
                <a:cs typeface="Amnesty Trade Gothic" panose="020B0503040303020004" pitchFamily="34" charset="0"/>
              </a:rPr>
              <a:t>national offices</a:t>
            </a:r>
            <a:r>
              <a:rPr lang="en-GB" sz="1800" b="1" dirty="0" smtClean="0">
                <a:solidFill>
                  <a:schemeClr val="tx1"/>
                </a:solidFill>
                <a:latin typeface="Amnesty Trade Gothic Light" panose="020B0403040303020004" pitchFamily="34" charset="0"/>
                <a:ea typeface="Times New Roman" panose="02020603050405020304" pitchFamily="18" charset="0"/>
                <a:cs typeface="Amnesty Trade Gothic" panose="020B0503040303020004" pitchFamily="34" charset="0"/>
              </a:rPr>
              <a:t>:</a:t>
            </a:r>
          </a:p>
          <a:p>
            <a:pPr marL="0" indent="0">
              <a:spcBef>
                <a:spcPts val="0"/>
              </a:spcBef>
              <a:spcAft>
                <a:spcPts val="0"/>
              </a:spcAft>
              <a:buNone/>
            </a:pPr>
            <a:endParaRPr lang="en-GB" sz="1400" dirty="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endParaRPr>
          </a:p>
          <a:p>
            <a:pPr marL="171450" marR="50800" indent="-171450">
              <a:spcAft>
                <a:spcPts val="0"/>
              </a:spcAft>
              <a:buFont typeface="Wingdings" panose="05000000000000000000" pitchFamily="2" charset="2"/>
              <a:buChar char="Ø"/>
            </a:pPr>
            <a:r>
              <a:rPr lang="en-GB" sz="1600" dirty="0" smtClean="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Is </a:t>
            </a:r>
            <a:r>
              <a:rPr lang="en-GB" sz="1600" dirty="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there adequate scope within the proposals for </a:t>
            </a:r>
            <a:r>
              <a:rPr lang="en-GB" sz="1600" b="1" dirty="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locally relevant work</a:t>
            </a:r>
            <a:r>
              <a:rPr lang="en-GB" sz="1600" dirty="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 in your </a:t>
            </a:r>
            <a:r>
              <a:rPr lang="en-GB" sz="1600" dirty="0" smtClean="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country?</a:t>
            </a:r>
          </a:p>
          <a:p>
            <a:pPr marL="0" marR="50800" indent="0">
              <a:spcAft>
                <a:spcPts val="0"/>
              </a:spcAft>
              <a:buNone/>
            </a:pPr>
            <a:endParaRPr lang="en-GB" sz="1600" dirty="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endParaRPr>
          </a:p>
          <a:p>
            <a:pPr marL="171450" marR="50800" indent="-171450">
              <a:spcAft>
                <a:spcPts val="0"/>
              </a:spcAft>
              <a:buFont typeface="Wingdings" panose="05000000000000000000" pitchFamily="2" charset="2"/>
              <a:buChar char="Ø"/>
            </a:pPr>
            <a:r>
              <a:rPr lang="en-GB" sz="1600" dirty="0" smtClean="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What </a:t>
            </a:r>
            <a:r>
              <a:rPr lang="en-GB" sz="1600" dirty="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are your </a:t>
            </a:r>
            <a:r>
              <a:rPr lang="en-GB" sz="1600" b="1" dirty="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membership growth targets </a:t>
            </a:r>
            <a:r>
              <a:rPr lang="en-GB" sz="1600" dirty="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for each year of the 2016-19 period broken down by the Standard Action Report categories? What are your growth targets for young </a:t>
            </a:r>
            <a:r>
              <a:rPr lang="en-GB" sz="1600" dirty="0" smtClean="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people?</a:t>
            </a:r>
            <a:endParaRPr lang="en-GB" sz="1600" dirty="0" smtClean="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endParaRPr>
          </a:p>
          <a:p>
            <a:pPr marL="0" marR="50800" indent="0">
              <a:spcAft>
                <a:spcPts val="0"/>
              </a:spcAft>
              <a:buNone/>
            </a:pPr>
            <a:endParaRPr lang="en-GB" sz="1600" dirty="0">
              <a:solidFill>
                <a:srgbClr val="000000"/>
              </a:solidFill>
              <a:latin typeface="Amnesty Trade Gothic Light" panose="020B0403040303020004" pitchFamily="34" charset="0"/>
              <a:ea typeface="Times New Roman" panose="02020603050405020304" pitchFamily="18" charset="0"/>
              <a:cs typeface="Times New Roman" panose="02020603050405020304" pitchFamily="18" charset="0"/>
            </a:endParaRPr>
          </a:p>
          <a:p>
            <a:pPr marL="171450" marR="50800" indent="-171450">
              <a:spcAft>
                <a:spcPts val="0"/>
              </a:spcAft>
              <a:buFont typeface="Wingdings" panose="05000000000000000000" pitchFamily="2" charset="2"/>
              <a:buChar char="Ø"/>
            </a:pPr>
            <a:r>
              <a:rPr lang="en-GB" sz="1600" dirty="0" smtClean="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What </a:t>
            </a:r>
            <a:r>
              <a:rPr lang="en-GB" sz="1600" dirty="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are </a:t>
            </a:r>
            <a:r>
              <a:rPr lang="en-GB" sz="1600" b="1" dirty="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your income growth targets </a:t>
            </a:r>
            <a:r>
              <a:rPr lang="en-GB" sz="1600" dirty="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for the 2016-19 period broken down according to funding stream</a:t>
            </a:r>
            <a:r>
              <a:rPr lang="en-GB" sz="1600" dirty="0" smtClean="0">
                <a:solidFill>
                  <a:srgbClr val="000000"/>
                </a:solidFill>
                <a:latin typeface="Amnesty Trade Gothic Light" panose="020B0403040303020004" pitchFamily="34" charset="0"/>
                <a:ea typeface="Times New Roman" panose="02020603050405020304" pitchFamily="18" charset="0"/>
                <a:cs typeface="Amnesty Trade Gothic" panose="020B0503040303020004" pitchFamily="34" charset="0"/>
              </a:rPr>
              <a:t>?</a:t>
            </a:r>
            <a:endParaRPr lang="en-GB" sz="900" b="1" dirty="0" smtClean="0">
              <a:solidFill>
                <a:srgbClr val="000000"/>
              </a:solidFill>
              <a:latin typeface="Amnesty Trade Gothic" panose="020B0503040303020004" pitchFamily="34" charset="0"/>
              <a:ea typeface="Times New Roman" panose="02020603050405020304" pitchFamily="18" charset="0"/>
              <a:cs typeface="Times New Roman" panose="02020603050405020304" pitchFamily="18" charset="0"/>
            </a:endParaRPr>
          </a:p>
          <a:p>
            <a:pPr marL="189865" marR="50800" indent="-171450">
              <a:lnSpc>
                <a:spcPts val="1200"/>
              </a:lnSpc>
              <a:spcAft>
                <a:spcPts val="0"/>
              </a:spcAft>
              <a:buFont typeface="Wingdings" panose="05000000000000000000" pitchFamily="2" charset="2"/>
              <a:buChar char="ü"/>
            </a:pPr>
            <a:endParaRPr lang="en-GB" sz="900" b="1" dirty="0" smtClean="0">
              <a:solidFill>
                <a:srgbClr val="000000"/>
              </a:solidFill>
              <a:latin typeface="Amnesty Trade Gothic" panose="020B0503040303020004" pitchFamily="34" charset="0"/>
              <a:ea typeface="Times New Roman" panose="02020603050405020304" pitchFamily="18" charset="0"/>
              <a:cs typeface="Times New Roman" panose="02020603050405020304" pitchFamily="18" charset="0"/>
            </a:endParaRPr>
          </a:p>
          <a:p>
            <a:pPr marL="18415" marR="50800" indent="0">
              <a:lnSpc>
                <a:spcPts val="1200"/>
              </a:lnSpc>
              <a:spcAft>
                <a:spcPts val="0"/>
              </a:spcAft>
              <a:buNone/>
            </a:pPr>
            <a:endParaRPr lang="en-GB" sz="900" b="1" dirty="0">
              <a:solidFill>
                <a:srgbClr val="000000"/>
              </a:solidFill>
              <a:latin typeface="Amnesty Trade Gothic" panose="020B0503040303020004" pitchFamily="34" charset="0"/>
              <a:ea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5508104" y="4725144"/>
            <a:ext cx="1658119" cy="1839633"/>
          </a:xfrm>
          <a:prstGeom prst="rect">
            <a:avLst/>
          </a:prstGeom>
        </p:spPr>
      </p:pic>
      <p:sp>
        <p:nvSpPr>
          <p:cNvPr id="6" name="Oval Callout 5"/>
          <p:cNvSpPr/>
          <p:nvPr/>
        </p:nvSpPr>
        <p:spPr bwMode="auto">
          <a:xfrm>
            <a:off x="5940152" y="2709294"/>
            <a:ext cx="2952328" cy="1872208"/>
          </a:xfrm>
          <a:prstGeom prst="wedgeEllipseCallout">
            <a:avLst>
              <a:gd name="adj1" fmla="val -43958"/>
              <a:gd name="adj2" fmla="val 65905"/>
            </a:avLst>
          </a:prstGeom>
          <a:solidFill>
            <a:sysClr val="window" lastClr="FFFFFF"/>
          </a:solidFill>
          <a:ln w="9525" cap="flat" cmpd="sng" algn="ctr">
            <a:solidFill>
              <a:sysClr val="windowText" lastClr="000000"/>
            </a:solidFill>
            <a:prstDash val="solid"/>
            <a:round/>
            <a:headEnd type="none" w="med" len="med"/>
            <a:tailEnd type="none" w="med" len="med"/>
          </a:ln>
          <a:effectLst/>
          <a:ex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base" latinLnBrk="0" hangingPunct="1">
              <a:lnSpc>
                <a:spcPct val="100000"/>
              </a:lnSpc>
              <a:spcBef>
                <a:spcPts val="480"/>
              </a:spcBef>
              <a:spcAft>
                <a:spcPts val="0"/>
              </a:spcAft>
              <a:buClrTx/>
              <a:buSzTx/>
              <a:buFontTx/>
              <a:buNone/>
              <a:tabLst/>
              <a:defRPr/>
            </a:pPr>
            <a:r>
              <a:rPr lang="en-GB" sz="1400" dirty="0" smtClean="0">
                <a:solidFill>
                  <a:srgbClr val="000000"/>
                </a:solidFill>
                <a:latin typeface="Amnesty Trade Gothic" panose="020B0503040303020004" pitchFamily="34" charset="0"/>
                <a:ea typeface="Times New Roman" panose="02020603050405020304" pitchFamily="18" charset="0"/>
                <a:cs typeface="Times New Roman" panose="02020603050405020304" pitchFamily="18" charset="0"/>
              </a:rPr>
              <a:t>Information about your membership and income targets will help us build a realistic growth target from the ‘bottom up’</a:t>
            </a:r>
            <a:endParaRPr kumimoji="0" lang="en-GB" sz="1400" i="0" u="none" strike="noStrike" kern="0" cap="none" spc="0" normalizeH="0" baseline="0" noProof="0" dirty="0">
              <a:ln>
                <a:noFill/>
              </a:ln>
              <a:solidFill>
                <a:sysClr val="windowText" lastClr="000000"/>
              </a:solidFill>
              <a:effectLst/>
              <a:uLnTx/>
              <a:uFillTx/>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76076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Engagement suggestions</a:t>
            </a:r>
            <a:endParaRPr lang="en-GB" dirty="0"/>
          </a:p>
        </p:txBody>
      </p:sp>
      <p:sp>
        <p:nvSpPr>
          <p:cNvPr id="6" name="Content Placeholder 5"/>
          <p:cNvSpPr>
            <a:spLocks noGrp="1"/>
          </p:cNvSpPr>
          <p:nvPr>
            <p:ph idx="1"/>
          </p:nvPr>
        </p:nvSpPr>
        <p:spPr/>
        <p:txBody>
          <a:bodyPr/>
          <a:lstStyle/>
          <a:p>
            <a:pPr marL="0" lvl="0" indent="0">
              <a:buNone/>
            </a:pPr>
            <a:endParaRPr lang="en-GB" dirty="0" smtClean="0"/>
          </a:p>
          <a:p>
            <a:pPr marL="0" lvl="0" indent="0">
              <a:buNone/>
            </a:pPr>
            <a:endParaRPr lang="en-GB" dirty="0"/>
          </a:p>
        </p:txBody>
      </p:sp>
      <p:sp>
        <p:nvSpPr>
          <p:cNvPr id="7" name="AutoShape 2" descr="data:image/png;base64,iVBORw0KGgoAAAANSUhEUgAAA8AAAAJYCAYAAACtlI8BAAAgAElEQVR4Xuy9baxm1XXnec69FxemU7bSthyc8WQcY+wPKBRVxfASMXbock9FMG4FxyjQ7RJ2UWjaL3GHagOyPZHrQ0YVcCNwChAdCgzYI9KDGDwOmXKjuLHaYwokp6qwFaYHPLLdsjxjhD2MTSgK7r1nznnufe49z3n2y1prr73P2z9SZ7rn7pe1fmvf4v7PWnvtPMP/gAAIgAAIgAAIgAAIgAAIgAAIgMAICOQj8BEuggAIgAAIgAAIgAAIgAAIgAAIgEAGAYxDAAIgAAIgAAIgAAIgAAIgAAIgMAoCEMCjCDOcBAEQAAEQAAEQAAEQAAEQAAEQgADGGQABEAABEAABEAABEAABEAABEBgFAQjgUYQZToIACIAACIAACIAACIAACIAACEAA4wyAAAiAAAiAAAiAAAiAAAiAAAiMggAE8CjCDCdBAARAoH8EfvjRJ07/xdaVn+VZ/qam9UWRvb60vPyObXfvfqF/nsFiEAABEAABEACBtghAALdFHvuCAAiAAAgYCRQHnlg6/uLqd8t3Crb5EBVFsbKY55edd2jX476x+DkIgAAIgAAIgAAIQADjDIAACIAACHSGwN996m//KM/zv2IbVBQ/3LK6eO45d136MnsuJoAACIAACIAACIyGAATwaEINR0EABECguwQ4WV+bFyiL7m58YRkIgAAIgAAIdIUABHBXIgE7QAAEQGCkBFx3fdlIkAlmI8MEEAABEAABEBgTAQjgMUUbvoIACIBAxwg888lv7ljOs+/keXa6lmlFVnx756EPvE+63rE//tsPL2T5L3GvWEoQ80AABEAABECguwQggLsbG1gGAiAAAoMmIL7vS6NyeMehXdfRhm6OOv6pb/5ZkWefRzk1lxzGgwAIgAAIgEA/CEAA9yNOsBIEQAAEBkVgKjRjOSURsMf++JuPlPZ8aGqTZI1Y/mBdEAABEAABEAABHQIQwDocsQoIgAAIgACRQFNoEqexh1FLoZ0NuHCnmM0dE0AABEAABECgywQggLscHdgGAiAAAgMioNHpmYODksGlNOCiCmmObRgLAiAAAiAAAiDQDgEI4Ha4Y1cQAAEQGBUBitCMAaTIsut3Htp1u2ltZgMu0Z3iGD5hTRAAARAAARAAATkBCGA5O8wEARAAARAgEGAKTcKK9CG27K3QJohgOnqMBAEQAAEQAIFOEoAA7mRYYBQIgAAIDINA5E7PfkiGO7whNrkyyn5jMAIEQAAEQAAEQKBtAhDAbUcA+4MACIDAQAmECE0tJM17wKHdp4uiWFnM88vwRrBWhLAOCIAACIAACKQlAAGcljd2AwEQAIFREAgVmlqQ6gJYq/s0pbmWlv1YBwRAAARAAARAQJcABLAuT6wGAiAAAqMnoCU0NUBWYnVxOfvt1aXsb7I826axZrUGRLAWSawDAiAAAiAAAmkJQACn5Y3dQAAEQGCwBFI/c9Q6SLwR3HoIYAAIgAAIgAAIcAlAAHOJYTwIgAAIgMAcgVaeOVoXoK8urFye5/lftREWvBHcBnXsCQIgAAIgAAJyAhDAcnaYCQIgAAIgUBIQPikUxK7ZjbkNG2oO4HmkoGhiMgiAAAiAAAikIwABnI41dgIBEACBwRFI3enZdfe2tbvHKIUe3LmGQyAAAiAAAsMlAAE83NjCMxAAARCISiC1+C07T/1wy+riuefcdenLJsdaEcAQv1HPGBYHARAAARAAAW0CEMDaRLEeCIAACIyAQPJnjjxCs40SaNz/HcFBh4sgAAIgAAKDIwABPLiQwiEQAAEQiEsgdabVJzRbacCVZbj3G/eYYXUQAAEQAAEQiEIAAjgKViwKAiAAAsMj0NIzR06h2Yb4bTbgGl6k4REIgAAIgAAIDJcABPBwYwvPQAAEQECNQBeFZuqy56IoVhbz/LLzDu163Aa2+khw4uerH9l+aNf9avCxEAiAAAiAAAiAgBoBCGA1lFgIBEAABIZJoItCM71N2etLy8vv2Hb37hdsUa5/JECWeJi/C/AKBEAABECg/wQggPsfQ3gAAiAAAtEIdFFodq37dAW/yYmSLY4WNCwMAiAAAiAAAiBgJQABjMMBAiAAAiBgJNBFodm17tMVOBsn15vFOHIgAAIgAAIgAALtEIAAboc7dgUBEACBThPoovjtWvdpl/idBhciuNPHHMaBAAiAAAiMkAAE8AiDDpdBAARAwEUgtfj1PXPUxe7TFT9yNtrzhjFOIwiAAAiAAAiAQDoCEMDpWGMnEAABEOg8gdR3fksgvXzmiJuN9on8zh8MGAgCIAACIAACAyEAATyQQMINEAABEAglkPqpI1+n5NRinNO4Spgld4r90PhhPgiAAAiAAAiAgJ8ABLCfEUaAAAiAwCgIcLOaUigUoZle/PqfOWr6Sy6Bnp0IESw9OJgHAiAAAiAAAgoEIIAVIGIJEAABEOg7AWFGk+02pSlUKls2jCfc0a0E+UqefXTHHbs+XXda8tHAl/lmQ8UEEAABEAABEAABMgEIYDIqDAQBEACB4RKQCDk2DYLQFGZV2aZwxG9dkJvEK5cdJQMudwgzQQAEQAAEQAAEXAQggHE+QAAEQGDkBJJ0WSaIX66QDA0bpTFVMxttEq8SfpRMeKh/mA8CIAACIAACIDBPAAIYpwIEQAAERk4gdvMrn9CUCEiFkHnv4tqy0SbxKmEIEawQRSwBAiAAAiAAAkwCEMBMYBgOAiAAAkMjELnh1CCfOTKJVxFHQmZ8aOcN/oAACIAACIBAmwQggNukj71BAARAoAMEJNlLitm+Zk8iwUjZ2DKGcveWlY02iFeJT74MeYDLmAoCIAACIAACINAgAAGMIwECIAACIyegLYApQlMiFEPCRCk3lnAwiVdOF2sKqxC/MRcEQAAEQAAEQGCWAAQwTgQIgAAIjJwAK+vpYUURmhyBqBIaQplxoCCfK/OmdLOmsFLxH4uAAAiAAAiAAAhsEIAAxmEAARAAARDIKILNh4ki6DT28dkx83OC+FUS5HMi2NnVmmAXy08MBgEQAAEQAAEQIBGAACZhwiAQAAEQGDaBwAxoRinl7cMzRyFRpr4RjDu/IZQxFwRAAARAAATCCEAAh/HDbBAAARAYDIFAgWrt9qxZYs2ALX7miLHHzFDiG8Feu6T7Yx4IgAAIgAAIgICfAASwnxFGgAAIgMAoCEiaQNXAGIVd4Joi7r7u09WigWLfapfrjeAsy7+w89Cu20VOYRIIgAAIgAAIgIAKAQhgFYxYBARAAASGQUB6H9Yk/KRrSUlSyrBTZKMpd6GlPmIeCIAACIAACIBAGAEI4DB+mA0CIAACgyMgbVQ1FaBv/tXCf/zF1pWf5Vn+plRwKKIzaTYaTa5ShR77gAAIgAAIgACLAAQwCxcGgwAIgMA4CEhFcCt0CGIztMmXxC80u5JQwxwQAAEQAAEQiEsAAjguX6wOAiAAAr0l0IZoZMMiiN/UpdgTHwh2sX3FBBAAARBwELjyymxx61kXfSsr8nvuu/nog4AFAiBgJgABjJMBAiAAAiDgJNDVbDAlw9qG+KXYhSMHAiAAAqEE9n72osPlVZNr59cpbrn34FM3ha6P+SAwVAIQwEONLPwCARAAAWUCHcsIe58Takm4e+1SDguWAwEQGAGBj33u4t0LRfYNiqtlJ/zH7jt49IOUsRgDAmMkAAE8xqjDZxAAARBQIpC0sdS6zW0+c+TBBvGrdK6wDAiMmcCVB855w9ZTW39aZnffIuJQZKdWTj955v0HTrwkmo9JIDBwAhDAAw8w3AMBEACBWARSi9+uPHNk4kkR5bHigHVBAAT6S2B6bzfP80sUvVhezYpLvnzwqacV18RSIDAYAhDAgwklHAEBEACBdARSl0N37pmjddQUUZ4uKtgJBECg6wTKe7v7y8zurbHtLFaza9AIKzZlrN9XAhDAfY0c7AYBEACBlgikzvxSOiqnFuQVeooobylE2BYEQKADBPbeeP5788WlY1mWn5HaHNwDTk0c+/WJAARwn6IFW0EABECgIwSSCU7Cc0LJbKmzJ9jVkVDBDBAAgQQEIpUyiy0vu9E/+6tX8/Mfvu3oSfEimAgCAyUAATzQwMItEAABEIhNIPYTQ5TnhGLbYGJIsas579gff/ORMmW8fcvq4rnn3HXpy7Fjg/VBAATiErA/QRR3X/LqaIRFRoWB4yMAATy+mMNjEAABEFAjEPGpIW9H5Yh7u/h47aomU2xDCbXaMcRCIBCdQKq7u4qOoBGWIkwsNSwCEMDDiie8AQEQAIHkBChij2MUpaPyJKOaZR/irKsw1it+JRlpCGGFyGAJEIhMgPMOb2RTGMsXt9x78KmbGBMwFARGQQACeBRhhpMgAAIgEJeAhiCldFQuDjyxdPzF1e9mebYtrkezq/tEuYZdktLqlAywFwiMmUDw27wtwEMjrBagY8teEIAA7kWYYCQIgAAIdJtAqACkZEGTd58ukVNEuWYTLsp+3T4JsA4Ehkmga02uKJTRCItCCWPGSAACeIxRh88gAAIgEIGAWKASOiprikyq6xRRrl3+PbXNl3Gm+oBxIAACegQ63/hq3VW8AawXc6w0TAIQwMOMK7wCARAAgVYIsEVwR8Uv5e1hjbJvT5C8d45bCTI2BYGREujLPWCUPo/0gMJtMgEIYDIqDAQBEAABEKAQoGZrKXdeJU2lKDa6xlDsSiB+pyZCBIcGFPNBQInA3hvPf2++uHQsy/IzlJZkLjPf1MpxNxldoJl0MXw8BCCAxxNreAoCIAACyQgQhKtX2MUqL/ZA8NqVUPxOTEU5dLJji41AwEkgZSMszv1dR2YaIhhnGgQMBCCAcSxAAARAAASiELAJWIqgSy0y1wF4xW9LohwiOMoJxaIgwCMQsRFWkFB1lmYX2amV00+eef+BEy/xvMVoEBguAQjg4cYWnoEACIBA6wTqgpHS4Ti0m7TUYYooJ2S1pdt751HYeRfBABAAgWACZSOs/XmW3xq2kN77vJR7ybgTHBYtzB4eAQjg4cUUHoEACIBApwhU2dyyo/IHl5aX37Ht7t0v2IxjN9BS8JIqLNuwbc49QsMwBSRYAgRAwEGAIjjr02OIT3Y3amSBcaZBYIYABDAOBAiAAAiAQOsEqI2zNA2lPHM03a+t0uemv5QGXZqMsBYIgMAsAWcjrAhCU6vxFp5GwkkGgU0CEMA4DSAAAiAAAq0SaEP8Up45mkLpRPa3FiFKuXarAcXmIDBgAvVGWNqiMuId4zIiemXXAw4vXBsJAQjgkQQaboIACIBAFwm0ca+Wm0Vtw0ZnrFAK3cWjDJtAgE2AXcrM3mFzQoxS7ABzMBUEWiUAAdwqfmwOAiAAAuMl0FJZsbfTczMiLdnpOxhsP3wL4ucgAALxCHDvDmtbAgGsTRTr9ZkABHCfowfbQQAEQKCnBLr6zJEJZwRbZ8SrpMSac3+5p0cEZoNAbwmkfC+YCgkCmEoK48ZAAAJ4DFGGjyAAAiDQEQJdfubIhkhTANvu70rKrHEXuCOHGmaMmkDce7uaaHEHWJMm1uo3AQjgfscP1oMACIBA7whIMp5SJ6nPHNnW1xTsLsEqYcK9yyxliHkgAAKzBPojejfsXl7Niku+fPCppxFLEACBLIMAxikAARAAARBITkAi+LhGapUJK2WAnXd2RRngInvd97YylxnGgwAI0AikbGBFs8g+CuXPoQQxf2gEIICHFlH4AwIgAAI9IRD1+SPFTsnBAthjSwgHlEH35LDDzMERKAXw/jzLb+28YxHeJu68zzAQBDwEIIBxREAABEAABFojIMl8+ozVLg0O7QLtsidE/K5zQDdo34HAz0EgAoG9N57/3nxx6VhZTHlGhOW1lkTpsxZJrDMoAhDAgwonnAEBEACB/hEIFZgNj72CsCY6v7rj0K7rfMQU7DPapCB+M22x72OBn4MACKwR6GKn52Zsyn8fnv3Vq/n5D9929CTiBgIgsEkAAhinAQRAAARAoHUCCiKz8sErfpsZZ0oJsUKWes4uhTXXYqZY6t36IYABINAjAn1qhIU7wD06WDA1CQEI4CSY/Zsce/7wk+VfMmdli/kFO96178f+GRgBAiAAAsMiEHLXVipkKV2iFTK1MwJYSexDAA/r+MObHhJotxGW+Vkja2k27gL38ITB5FgEIIBjkWWs+/cv3Plrp17a8v2yJ/c7a9Oe3XH2vnMYy2AoCIAACPSagOTJIYqAraC4RKdvjdCO1fUyZQUxPRNjlED3+sjD+J4T+NjnLt69UGTfiO0Gp5TZmZmGCI4dKqzfEwIQwB0I1LHn7rm6zF48kOf5aSZzyp89vvPsfbs7YCpMAAEQAIGoBDhik/rMESXj6lsrJDvdLFNWK39ei4S37DtqwLA4CIyYQJRGWIEi1VeazRHTIw4tXB84AQjgDgT4756/50DZSv8LJFPy4u4d777u46SxGAQCIAACPSRAEsHEu68sselYkyKibahN4ppllyOGlNLvHh4BmAwCvSCg0QirWM2uue/mow9qOEy1R3NPDbuxBgikJgABnJq4Yb9jzx1+qCx/vopjSlmyt7yUL1647ey9ZQt+/A8IgAAIDIuAq1SYWvYrKTe2rR0qWE1CNURUV9H2Za2HdSLgDQh0kwDnHnCMZlSS94hj2NHN6MAqEDATgABu+WRY7v8yrSpeQPMsJjIMBwEQ6DwBi+gklfySssgWAiYRLBHTjeWNdoeUVlM/BHQ+0DAQBHpMwCpAA0uZTUioGV4vzgi2effEABDoEAEI4JaD8cwPHnzbcnHqR2UJ9BvlphSreZHv3/6efV+Sr4GZIAACINA9Ao0sKUn8Vl6ECMt1CjN7SRp0zdC0lFdL10X2t3tnFRaNk8B6I6zHVrPiki8ffOppTQqc7DJz3+UY9jJtwHAQaI0ABHBr6Nc29jXAopiHcmgKJYwBARDoK4FKBK/m2Ys7D+26neJDaLnydI9m2XKIqHYJVq4I9nWtpjDCGBAAgW4RSNVRet1rCOBuhR/WJCYAAZwYeHM7yf1fg8l4MqnlOGJ7EACBbhDgikmX1U2hGXxnN8uut4l4Tsk2Gl9146zBChCQEojSPZpnDAQwjxdGD4wABHDLAT32/OEnSxMuDjHD90zS7D1jlEuHsMZcEACBbhNQuKs742BdBCtklp0l3D7bkfnt9tmDdSBgIuB7lqglahDALYHHtt0gAAHcYhyUGmB57//anllC6XSLwcfWIAACUQgoiFSrAPYJVK9DhKebbPZD/HrpYgAIdIKApCtzasPxFnBq4tivawQggFuMiEYDLJ+IZYhslFG3eBawNQiAgA6B0DLluhXNe7ucMmWTN9TGVU0RTJ033bMp1CGedc4WVgEBG4EOlDQzg1Pccu/Bp25iTsJwEBgMAQjgFkNpy8zyTHI/gSTZw1dSzbMPo0EABEAgHQE1AWzI1mrcL6be393wg5A1ruhyM99UO9JFDjuBQH8JqD1PlAIBnkBKQRl7dJwABHCLAdJogOUSq4zsr51CXty9493XfbxFTNgaBEAABMgEVASwQ3SGdIJed4L8lNPxT39z3/a/2HXY5XxoWTbeEiYfLQwEASuBjt7zNdmLu784xyBQEoAAbvEYaDTAyhwCVZL9NeNwZ5lbRIitQQAEQGCGQKgA9gnC2Otzwqkgxje2Q0aYQx5jQWCeQMQ3e7VwQ/xqkcQ6vScAAdxSCGPf/1XJ/m6ywf3gls4JtgUBEOAR4JYC11f3id9qbLDoJJY0u7wOzfpa11awjRctjAaB4RBI/I4vBxyEL4cWxo6CAARwS2E+9tw9V5df3B/I8/w0uQn2zKxe9re0DmXQ8hBhJgiAQFICYnFIEH/itWdUdvHDLauL555z16UvS8CEZqB9e6Jhlo8Qfg4CZgKdaoSFe744piDgJAAB3NIBURKoxsysbvbX/27w1Bc0z2rpMGFbEACBDQKSRlUU0RfaAXpqILejcz20wdln4jmh8CAuhWEgMBoCbTbCKv/+euy+g0c/OBrYcBQEAglAAAcClE6Pef9XSVyvu+a+/2st5UbWWHo0MA8EQCCQADdL6hOlWuK3csu3l8l1iagPRFjaWaws5vll5x3a9XjoWpgPAmMgkKwRFrK7YzhO8DEyAQjgyIBNy+tkaM2ZWZ21Z6x23v/1d7L2Z5BbCAG2BAEQGDABSamyrQmUpviVCGDt/Tlhhwjm0MJYEMiyshHW/jzLb9VkUaxm19x389EHNdfEWiAwdgIQwC2cgJgNsHSzvyUcRyaX60f5x9TyUr544baz9x5rATu2BAEQGBEBbrmwSeyFNNSyoeZkgCVCXjvEHHu198Z6INA3AuGNsIpb7j341E198xv2gkDfCEAAtxAxJZE6l5nVz/66s7dhZdx4WqmFo4ctQWA0BKTiseoEvbSa/8lynn0nz7PT1YERmm1Ve0rtV7e3WpBoc5S9sSgI9IgApxFW+W/Ns796NT//4duOngx10Vp+jXLpULSYP1ACEMAtBNZfNuw3ytRwSklYb2zuytjqdLHe2ArPLPlDjhEgAAJMAtwsMHN56fDDOw7tus41OUbmWWpsbZ7XboU9sAQI9JqAoxGW2lNE4mZbEMO9PlswXpcABLAuT9JqYZnTaov5zKx+9nfiilWYhvuwiQrdo0nHBoNAAASYBNq8P2sylXKnltvAi4lEPJxiu3hxTASBAREo7wEfLv+4/rlWKfPaevm1eohQZq3HEiv1lQAEcOLIaQhVU2ZWO/s7kdlZ9vjOs/ftbiLSzP7iXnDiA4jtQGBkBLqUTa3Kq3ce+sD7bCHoaMa69rUy7A3jkR09uAsCbALhd4hpW+LZJBonjBouAQjgxLHVEY+z92c1RPU8hjRdppH9TXwAsR0IjJBAF4Slq5lUG88cSY+BrVu2dD3MA4ExE4jRNZrOE5lgOiuMHBoBCODEEdXI1DZFo8aaTQy2zKzmXsj+Jj582A4ERkqgC6XQqZ5ZooR4KsZXl5Y+XeTZ5ylzNsagIRYLFwaDQJNAqiwvhTyeWKJQwpghEoAAThxVjQZY9aeJ4mR/J1Cid5lG9jfx4cN2IDBiAi13VTY2kGrDpqYQ55aI4y7wiH+J4HoQgS4J380PWtmpldNPnnn/gRMvBTmHySDQMwIQwAkDpiNWZ0uTNTOydRSxu0wj+5vw4GErEACBCQGu2NPAZrv3m1r82kqwheXX6AitcTiwxmgI6Dey0kSHUmhNmlirHwQggBPG6ZkfPPi25eLUj8pufm+Ub7t5/1dHUFssyYu7d7z7uo9Pf6q9FzX7K7szjTeG5ecLM0Fg2ARSimCb+E1pwySajrJlkQBGGfSwf0ngnSqBbovfquGp3nvEquCwGAhEJAABHBFuc2mZmJszcKM0OVr2tyiWl/LFC7edvffYdHfNvSjZX5VS8cnfffO+JAw5tgIBEOgggUQC1JglTf7MkUesSli4Gnp1MNwwCQRaI9Bukyu627gLTGeFkcMgAAGcMI4qom49M6udkZ3FELfLtCv7q/SRwBhVatY54ZHAViAAAi0RkAg/qqm2hlepu1H7nl2SlmHjHjD1JGDcmAlceeCcN2w9tfWnZdXfW7rOAc8idT1CsE+bAASwNlHHeseeP/xk+eOL5Vtu3v/VzMg27YnZZdqVkY3pU91HCGH5CcRMEBgSAe3u0K7MaGrxW8bJeU9XKn6n8cdzSEP6TYAvMQj0Jftb+Y4y6BgnAGt2mQAEcKLoaGRsp+Jx6c0nnzv10pbvZ3n2zijm1+7/athNEZ8q2XEWDPM7x6wlMBgEQGAQBDTEqSvbqrE+B7RPnCplv9EIixMUjB0VgT5lf9cDs7yaFZd8+eBTT48qUHB2tAQggBOFXqcB1trTRDEzpc0MreZeKd4WFoRz7rknwRqYAgIg0HMC0myw7z5sSvFLKU1WvIMMAdzzMw/z4xHYe+P5780Xl8o+KvkZ8XaxrWzu6uxrxoV7wOkjhR3bIwABnIi9hpCsSndPf/OpP4ya/c3idZk2lR7HvPNLDS0aZVFJYRwIDJ8AVQgnFpte8D4hXi2gKH6r5SCAvVHBgLESSP3mL6WE2WcTBPBYT+s4/YYAThR3lRLfsjS5/CPnZ2VDhS9ENDtKl2mTyNQurw5jgpLoMH6YDQLDJFAvF/Y1laoTUCozpkElPEuknYn2lVnTDMcoEBgmgeT3f4vs1MrpJ8+8/8CJl2xEfRng8ibwLfcefOqmYUYEXoHALAEI4EQnIrQBViUgFxaK9xerC/9TtLu/FYtIXabN2d/DD5W+XJUoBN5tkAn2IsIAEAABAoHQBlOELTaHeMSv6J1fjwGU7DfLBwwGgYER8ItNisOzgtR3r9iWwaWLcQhgSlQwZhgEIIATxFHn/m/xQpn9fSDP8xvimRyny7RJWOow0ScBEazPFCuCwJgIxBCcNn6UjHSMTDSl3HpMMYevINAkwBXAlGeIrrwyW9x61kXfKv8OvMRMfE3AcveufU1DBhhHeTQEIIAThFrjnmspzP5TWfp8etTs7/r93y2/durnmveM+5D9bRwDNMZK8HuBLUBgiASU79m6EJHv4GrbRBHeQ4wtfAIBKgGKCJXcuaVnc6mW1schAyyhhjn9JAABnCBuSg2wjpfB2h7ZXPUu033K/s6wrT0FFZl5kuWnd9DxBnIS3NhkpASoDbRC8Uju32rdAeaUP68L79/YcWjXdaE+Yz4I9ImAT6hKxG/lv6+RVQgjqU0he2IuCLRFAAI4AfnQ+78JTFzbohR9W9702g19zP7WhbbKB4fyzvVSvnjhtrP3ls8Y0P6nKuteWT312I73XHcBbUaaUdZmYwMT+WloYhcQsBPQzrQ2d+KIT5OVGiKYmv2t7yUR7DhnINBnArEEcMTnlfAOcJ8PHGxnE4AAZiPjTehWp2OX7Wv3f8v/9etaXabTZX/nOzhrlJ1PG4JRI97s9N2VbKufBTpgU2OMcSBgIxA7+6tx7zb0fjJFgOtCSNYAACAASURBVJv2oMzDyQKBIRHwZWpdzxYZ7vpuiFNfIywpQ8ozStK1MQ8EukgAAjhyVNpr9lQWs2TZi2Va9200F9fe/81WsofK8RfT5rhHmQSgRnbWsOvcnV0d7ptvIvt4eD90tJht5TzBhSZgvkjj5yBgJhC18zPhmSNqXAKFuvPesWttDQFP9RHjQKBtAtpCtV6eTLlfzPcf93/5zDCjzwQggCNHz599i2VA8VwpQP/LMpv7RuIOz2ZF8WflnKrT9GnEOdZh6d79NWcvdbjTM6PU/VILTK8wdwaa/gEg9LxgPgj0nUC08mdF8TtlLBHrvtJnypoQwX0/5bCfSsDfsZm60tq4epdoX3k1b+XJ4t43hNlrYgIIdJwABHDkAHGyb3qmlN8K8+wvy/99LVXMVtna8jBsLW2Ilv2likQeB7NIU8s0EzO3sjjHF5iKzNEZm3cwMXpkBDTu1zaR+URnCGKKYN1Y3yPCWU8tRRD0IRwwFwRiEdAUqvUSZV95Nd8fZH/5zDCj7wQggCNHsKUGWGU2N/teKYKvorlXlUvnnyv/gf0CI2NsXdqW5ZSJRI8HFoGqyN0r/MKyrBv+efehxXJ2VErmEvswBwSGQiCCACY/cyRlSBGuvqwtZY2Uwl7KAvNAQJuAasOqWpZWc13c/dWOOtbrCwEI4IiRUhJGTAvXynaLPPujciIpm1sJ1vIgPJ7l+WXMzYzDTXd/Y7CwCW3dvfxZWsUs64SnVvMsnXvQsyFOXcKtcR6xBgikIKApgCldk6tmU8/8fPl3zjv0T4+H+Ocq3faJ38Cy7+gCP4QL5oJAKAHlMujNRlhXZotbz7roW2WF3yUhNkL8htDD3L4TgACOGEFtYUQ09dnF/A2XLhenfkTP5rLvC1tNsWd/77la635xbXNj1lSXO0UAH36Inm0nRpFYeu1aTa0MfHaTKJlqIhUMA4HOEtAQwNRuydNmU+XXsn+0WH64PO/QrsdDwJhs94lfDX9LmyGCQwKHuZ0noFuuvFmqHNoIq36nuPMQYSAIRCAAARwB6nTJSALEYfF69jcrXuCJzeJnZQn0b2igsGUvFUuSN82MX/5c7uUWwLrZ5qlrftFNiZU+c3pTMIp9GAMCQyIQKgip4rd5d5c6z8d65t3eInt9aXn5Hdvu3v1Cc17oU0pz62XZ9TsP7brdZx9+DgJ9JKCZBVZqhIX3fvt4kGCzOgEIYHWkmwtGuX/ptneSnUsvvNeMsmV/U5bi6u/lFqNRWLOEvVmU6nOYRHjyVNaOd+37ccRfGywNAr0kILkLu/HJqyhWKJlc2x6+bC0F6IawzYo3bVldPPecuy59uTkv8AkloxlaAp7iI8aAQBsEtO7s1kuW2Wui03MboceeHSYAARwpOHEygy5jN4WQfuaPBsmW/Y0iErPMWIqrv5db9Omznt2P+BFljoU+B727ybTThFEg0C8CrK7K8655S4G9Ajtyd+VA/5zB1BDw/TotsHZsBFRKoWsilvTOMETv2I4Z/GUQgABmwOIMjZOBc1owEUHphfeaTa7mSBFE4qTR1/b37PtSk4j+XmahXe0bJcbr2V+WgDVkjPU5oPyZ8/uPseMjIC0Npog/arOpWM8mecW3QrgpHBS2wRIg0BoBDRFcvtlxzX03H33QVFqNplathRYb95AABHCkoOk2YvIZuSlOoogy3/aVAC67SO88e9/u5tA49pizsjH2cnVkZolUCsOyG/dSvnjhSrZ6Rzmc1MHbVJYcgwPKnwkBxJDRE6AK1RlQnswt926xtghOIX43eETOYo/+gAJA6wRImVunlXizt/UgwoBBEIAAjhRGYumq1u4bJbDaooxioCv7G8OedKXW7qynepa1KP62bEb27rKj9Dsp3KsxJhYpmVPtxDgQGAMByR1Z2x1YyVo1xt6Sako8RIKesrBljLZ4DzAFU0EgKgFuc6xp5jeqUVgcBEZEAAI4UrDVxZHtD4b1rOG2s/ceq4YkFt4Tq1xZUn0OdlGqvZdL2MfJsnIP4zyLOCXwKH/mRgbjx0tAJBobmU/RGg3klLeEXVHiZp5DIw7xG0oQ80HATsAquHFPGMdmpAQggCMEPo4IMRvaFJ/aItCHx3n397kYb/+ay58jlZxb37yNkWX1sZ7/+TyLOBzQ/ZkfG8wYK4HAzK0aNml3Zeld5kDDVTLWgTZgOggMgoC4zBpieBDxhxM0AhDANE6sUamyg03xmWrfOgxn9ve5ww+V5bxXseB5BlvfGY6wV2Z5jijlBw4XDhOLKBUAFg6accVaIDAkAknvzTrAcUVwG+I9NFM9pHMDX0BAQmDvZy86nGf5tZK5ltTKLfcefOomvfWwEgh0jwAEcISYpMoOzmV/o2Rc7YBc2d84ItFcihtjr/SZbe5BTFP+7OLAtRjjQWBMBFKXENvYUrsrx3zmyGQbRZz/3b/623MXVha2br/jn3xnTGcHvoKAjYBGJ2kK3fLvy8fuO3j0g5SxGAMCfSQAARwhalGycHN2zpelphLeU1Pc2d8Y5c/mJ4nilP3anz9KE1/fwUxV/mzn4LMQPweBMRNoqZTYktApfrhldfHcc+669GXTgNQZa4oon9pEGTvmcwbfh02gzO7uL7O7t7bjJTpOt8Mdu6YgAAEcgXKSe7hJ3n61w/FlBqOIREspbsq9YmSbRUfQFP+EZeAimzEJBEZGIHVW1YHXesc2tfgtH413ivHKh2YTMIjgkf3ijNzdVFleCmZ0n6ZQwpg+EoAAVo5amnu489m/1MLMlf2NYYtNcKfcqzoqkbLNrFNoYpGaA8tgDAaBERNILjAbrF13bDW6TXNCS+n0bC0dJwhnji0YCwJdI9Al4bvBBo2xunZMYI8SAQhgJZDTZZIIJEP2L43wXvPSn/1F+bPysWouN9edOlL5u7EL9uYZz/7fbDG/YMe79v04sr9YHgR6TaANEey7Y5v6jrJP/FJKxn1r9PqQwPhRE9BvZKWJE6XQmjSxVjcIQAArxyGSEKlb6REl+WnKLs0t58r+VoOjlIDbyp+fP/xkueXFqj53vPuzqTt1KuaOTLP1ySjV2GAxEOgpgaQi2JEtpQjNCIidzxwxu0/jyaQIAcKS7RHotvgtkx5Z8eyvXs3Pf/i2oyfbo4SdQUCXAASwLs+N1eJkgs1dkCeiM8b9TwMbX/Y3RibatmfKvSoUCT5ueE+jiUUMDuV/8l4wZXcpQtv3gcTrJAaAwEAJpBDBriwpU2iqRMH3zJHwnjREsEp0sEjbBNptckX3HneB6awwsh8EIIATxElROFmzbBRhouGqT9wo+lo31+h3yr0mHxliZJv5QUlS/myKs4g33hDmRxgzBk1AKPhITFxiM+a+JuN8JdjVnBCbfMKaBAyDQKBFAlceOOcNW09t/WnZ5fktLZpB2hrPIpEwYVCPCEAAJw6WPFNrz/7GaIBk+YNmeSlfvHDb2XuP2bDJ/bOt6Mh6qwtS+15xsqyCw5ek+/c8h/CKBjtbAQVMAYHeE9C8g+vrkhwiNCWgffZUa4ZmwykCW2I75oBAKgJ9yf5WPFAGnepUYJ9UBCCAU5Fu7MMVra7Maypx5sv+cn2ioTeX4sbx2bzX5I+15+85UH6l/QLN5lij5u1LwUF7D18ZfSx6WBcEukZAoyTZlwkNFZpsZoRuzVrdpylCm20/JoBAAgJ9yv6u41hezYpLvnzwqacT4MEWIBCdAARwdMT+DXwCwycYUogznw2Vl+FZwnlWNtEdw2eXwO9C+bNaWbLnSDb30fUdmWD/vwgYMTYC7MZUBJFZMdQSmtR4ULo0a2a+K7sggqnRwbguEdh74/nvzReXymq6/Iz0dpm7OvuaceEecPpIYcd4BCCA47EVrWwSkb7Mq37ZMV2I1kfq24Hy502+8ywiZdxX8yLfv/09+7609lHj8ENZnl0lOsyGSb6zrLUP1gGBsRPQFpo+nj7xyxb5vg3rPyd+EOAsibEgEJNA6jd/KSXMPpsggGOeCKydmgAEcGrijP2qLGd58eLz3nu36ndhZ42kZH8nYkndDpQ/1wTwXFfmGBn3evfnCFl2PJXE+P3HUBCQEIgqNO0GaT5zJHG7uqP47Z2HPvA+0WRMAoHEBJLf/y2yUyunnzzz/gMnXrK56ssAl38f3HLvwaduSowK24FAFAIQwFGwpls0ThawIYCz7PGdZ+/b7fIqhh22bKF2VrLyy7ZXDL9mOHq6JE8/Kpjsi8Fh+sawryyfe8KpH1G462I8CIBA7TPZgSeWjr+4+t2yamNbKi6+O8iJG3DheaRUgcc+QQT8YpOy/Kwg9d0rtmVw6WIcApgSFYzpBwEI4H7EyWplnCxg7Q+qovB2fq5G69thLn+OI0hd7yvfc3X5B94DeZ6fpntU7A23KPvE4DAVqUtvPvncqZe2fL/8I/qdFFv8Y8Zx73f6QQJl3v4TgRH6BFJnfildmBOLX9wH1j9WWDESAa4ApjxDdOWV2eLWsy76Vvn3yiVms9cELHfv2l+EyABHOg9YNj0BCOD0zFV3jFCmOmMf9Y95fQGcGctlI+xT+Wt/X1n5Dmy1mUY2NCYH7cwy9QxVbGSZ57CPCRq/kNYPEngHWQMv1vAQ0OgmzYFMaTzVxe7THB8xFgRiEqCIUMmdW3o2V+IdMsASapjTTQIQwN2MC9uqGIKII9TUhbhFOGiLswloy14xsqwTAUwoKfcdgFgcyj9sf6b83BPp3q/e+W0n2+y3vx27fOcIP+8/gdSZ3/IL3g+3rC6ee85dl75so9fF7tP9jzQ8GBIBn1CViN+Kj6+RVQhDqU0he2IuCMQiAAEci2yL62qJUY5Q09pzIhAtZdcxBKlL5PtFDT/InI8KttVjcShLnm8o1fktWuXeVF+jiPk1eCTxzY/i/AyOD1QuGnZhjeETSNntmdJoKqU9ax8U0fxq+Kd8eB7GEsARn1fCO8DDO4aj9ggCeODh5/xhXkfB/SNdUwDbhEsMQeoSSVJ2riPF+ahgW0eZ9WSbMt7/qcz8np763m8MxvPc4pZIh32QiGvbwP95G717KcuMfUIzeSZ6LfpoejX634J+AvBlal3PFhnu+m6IU18jLCktyjNK0rUxDwTaIAAB3Ab1lvbkPFPEFWqqomyw5c86ZbCcOLZ01Ehl3qpnhuZolIyw4oeZKPbR0GBU3wgkFpytP3PUjI+v+3Tf4gl7x0VAW6jWy5Mp94v5tHH/l88MM7pMAAK4y9GJZJsvY8XN/lZm6okZs0iUNUfyAbRn3xRFTd2IYIETh4OPE/vnXj9b9UO5MVWULLayjewIYkLnCaTK/vqEZvoGXMXKYp5fdt6hXY93PkgwEAQsBPwdm3no6l2ifeXVvJXL0YQ3hNlrYgIItEwAArjlALS9vUnocbO/lQ96gtEsSvUE9iZxl59RsqwKoiYGB80zSP14EoUvzxGvSKcsF0PIUxlS7MOY4RKIfdcWzxwN9+zAs24Q0BSq9RJlX3k133tkf/nMMKPrBCCAux6hhPZV4qr80vf5pXzxwm1n7z3G2dqXVaavNS+A9dauW2EvR+6yqOmAcHSEklbirfexhH6qzCPD799G+iChIs5D6WB+dwnELn/GM0fdjT0sGw4B1YZVtSyt5rq4+zuc8wZPZglAAONEqBHQKQWdFyWpRUaM/SRZ9WZgYghzteCXC1F97JaIDxPB+r7QPiJoxg1r9Y9A1LLjATxzNMmOF8V233NN/Ys8LB4SAeUy6M1GWFdmi1vPuuhb5YsOl4TwgvgNoYe5XScAAdz1CPXIPsXM3kYGLJroc5Qjd1XUxBDmiseLlLVUPCOKpstEcJyzKbNFEQaW6gGBWALY1+m5QhO79LqJn2IT5d1hSla7B6GHiQMjoFuuvFmqHNoIq36neGDI4Q4ITAhAAOMgqBLQF4+q5q0vZhcZXRU1ccrAddhy7qzqVAno2F1fhZq9rs+J8UFCYoc+DazYdQIxBLBPaMYuu7Ywd3afljQCgxDu+ukel32aWWClRlh473dcR3C03kIAjzb0cRzvZoav4asj+9tVUdNdrvSS3TgfF7TOMd2P6Y76H3v4Nmh5j3X6RSCCGO3VM0ca/vsEf79OBKztMwGtO7v1kmX2muj03OcjBNsFBCCABdAwxU0ghojUY+4uMe2qqBlC5lT/XKzFMlsufrf88v1Aed/ptLBzQi8/jiPm6fuH+YnZQyBAKfsl+tkp8evrPv3MJ7+5YznPvpPn2elE/6zDfHuFro/5IEAloFIKXROxpHeGmaK3WvNNp970t798Ndv98G1HT1J9wzgQ6CIBCOAuRmUANnVVsGWuu7/P3XO1jpCqBzBc1HS4/Jl07zdSxnRu73CBTc/Ahu81/0uO8ucB/MOX0AUlIegUv0p7kKn4ypMVRf+MTb63jskOYCAIBBDQEMHFanbNfTcffdBUWs1tamW8R8wUzQE4MBUEohKAAI6Kd9yLd08Ee7K/zx1+qLwVf5Vm1DRETRfLnzn3fiuemhlT294aHwoo8dLYxyB/V/Mi37/9Pfu+pHn+sNawCQQ1pPJ0e5bcrw2i7bEnyFeaYc6PAbQlMAoEwgiQMrfOLcLf7PXcS565I9wUyVMBHkYBs0EgPgEI4PiMR71DjEyZBKhPsMUQNb49qX508EMCW6xpinibSNUR2f6MvaYvm2fAvy/1vGDceAiENMNy3YGNlWm1RcZ3HzeB+J2aBhE8nl+fTnvKbY6lLTzlXaTDBXinAwPjBkMAAngwoeyuIzrCJNA/R+lztXIcUZOxSoRNHsYQ5oEkq+lsv/REvL1MWSOGlI8Wer7UIuE5nwoxwxIDJSDN1JrKjTWaS3Exd0j8TkxHOTQ3ghg/RALScmw8nzTE0zBMnyCAhxnXTnrVWjaYIC66Kmo0RF2Ew8AXwM8ffrK04+JwW+yZUp0Yuu8Bx/ggQRHd4dywwpAJSDO2dRGc+r7vejycGVepX6GxhggOJYj5fSMgz/jOesq9Z9w3TrB3OAQggIcTy954oiNUKO7Smhp1WdTod6WmcHOPodyTra+gzNcovvX2cJ+ZSB8k2B8UwqOIFYZGIGGZsAo6n8iUZrY1jEN3aA2KWKOrBEqxuz/P8lsj2Yd3hCOBxbK6BCCAdXliNQaBuBlh+p3KroqaTpSOG+LZpgC27a0VQ182NsrHG0KFAuPXCkNHTKCtjCkHOUVchtxt5tjiHOtpyqW2DxYCgYgE2O8BK9iifR9ZwSQsAQJzBCCAcShaJ6CXvVt3hSkoomRZmTaYghD3A0FA2Jm+acbXLoC1OnjbP5xo+jGl7xPcAVHC1JESaKmUmUTb98zRdJGuCHnf/WSS0xgEAokIcBtnxTMLjbDiscXKWgQggLVIYh0VAnKRQSt3bhoZI8uqJWr0hXn5XTbLXsyy/G1BwWpRAJd2z5ULy8/MPAVXdjvSB4lnt7z51IWnXtry/fIJrnd648Jk710PAwZLoM0SYiNUYka1E9nfmgO+Uu3BHiA41nkCkUuZxf7jHrAYHSYmJAABnBA2tpITaJaeaonMGKKGWyJsohJJmL9Y/sKfyvL8v5BHQvahQU/Mz++vVf48YeIQmHo+yOlvzqSX+GvshjWGRSB1hpWTSe2rcB/WCYE3XSPQnewugUyRnVo5/eSZ9x848RJhNIaAQCsEIIBbwY5Nu0JAX9TIBGKTRxxhXvyHcp+Ly+YXb5Tzl/mnfHd2JgusJYBdH1VifJCQx2BmJhpoKYEcwzJdfOaoyT21OCfGHe8DE0FhmC4Bre7MulZ5V0MjLC8iDGibAARw2xHA/q0RiCNqdDJzMYR5WWL7l2UR9LV5np8mhS7NvGuJ1A27LZnawA8HVjEZuK4UN2meNCakxTFoMARauhvMFo4RulnP2CApsabeXR7MYYEjrRO48sA5b9h6autPyw/Wb2ndGIEBaIQlgIYpSQlAACfFjc26RCCGqNEof1YXixPoxQt5vvA/rK6u3tmGANa8p7t2hvyZaHbWuTflz6bfIj+PLv3uwZa0BCSiL9RC6d1ZTQFss0FSZi31J5Qj5o+TQE8zvxvBKn9fHrvv4NEPjjN68LoPBCCA+xAl2BiFQIwsa17k+7e/Z9+XQgxmCzfCZpUwL0Xj0fJr8hcIwx1D5Blu7Q8OnMynP9Z2v+JUCoRFwSiBi2J5KV+8cNvZe4/pr44V+04gVQaY8syRjaVmibZLsEo+CHDuMff9rMD+dgm08XSRtsdohKVNFOtpE4AA1iaK9XpBIFaWNVvML9jxrn0/lkLQz5SWsnddGK0UqzeUZdBXSW1bmycXwNVsvxDlWsezx8a3he7PXEep43EnmEpqhOMkmU8OJo1SYaUMsLP0WsJBwzcOS4wdL4G+Zn9R9jzeM9tHzyGA+xg12BxMIFaWdefZ+3aHGBdHmK89HaQkPoMEVpxsKk8ET+OzaUu2xZa5j/FBIuR8kObiqSQSprEOitZkivjMkY97sAD22BGSCUcZtC96+HkogV51e84yNLsKDTjmt0YAArg19Ni4TQLawoZTjuvyO4Ywr5722fKm124gvzXrDkyQAK6W1i6FXjNXJoJ9ZzDSB4m1bcu4lFmln4WXpTe9iMPCxwo/7w8BbRGsWR4capvLlhDxux5ddlOv/pwKWNoFAj0TwNV/e2+59+BTN3WBHWwAAQ4BCGAOLYwdJAGlrGSwMNQW5RNZuF7+vPTmk89pCGCNJl+VXUrZ6OZ5DI5Bc8EYHyRMH0t0eaAh1iD/oVJ2KjjTum6PT/zWROdXdxzadZ3PjVABXK5vFKkK4jfz+erzDT8HAR+BLgjgZilzWZK9v/xQe6vJdjS78kUUP+8qAQjgrkYGdrVCQJzxUyg7Fe/tJjURhUoiv/wDMHs8tMy7MjeG2F/HoCaCo9loOCvasdeKUyu/hNg0CQGlhlOsu7aUEmLJ/dwGsDmbFNZc20KpzDtJgLFJbwmkvQPsz+C6mnKh2VVvj9noDYcAHv0RAAAbAWqprlr58/OHnyxtuVg1IutiS01gKQj9qX9qNs0DUxHBcewzlydH2EuFgepZxGKdIyDphjx1widmTaKT0iFaIVM7I4AVMsqbcYMA7twZHqJBroxriL9Ssdp4kxj3fkOCgLmdIQAB3JlQwJAuE/CUwgaLDa0MbZ1hXZhTxbw3BooCuNpLza6G4RoZ0Bjlz9W93x3vvu7jTc4ROASfSe9ZwIBBEOCKYIqIdYlO33yuPc0g1MuUFcT0zPIogR7Eke+8Ex/73MW7F4rsG4GGdk6oVsK+bH5xKd4HDowspqsQgABWwYhFxkLAWBarIAojCKCZcmW19RV8TSD+1rYIsDVG+bOrUkD3DnBZqSksVZdlotF0q+///lGFIuUpIErG1bdO0P3kRpZWrfx5LchogtX3w94D+yXvAHftCSKrD0V2auX0k2fef+DESz0IBUwcMAEI4AEHF67FJTDJ2q6+9oOlfOH3tp2991jIbtoCqJRAq/WnfXSyme7mSpVofPWXb7h857uv+3dcFjr2zeWCZhhwbFL7YDC7qTErGyP7zxX/Wvy1rgNwYoWxOgS8QpFQ/utdo26qYz2KiLZ5bRLXLLscOH1l3zqRwCpjJ9AoOTbi6FLzqWnjrqzI77nv5qMPeuzvXGZ67OdtrP5DAI818vC7MwSiCKDGs0A6AtstgGdFIz8rqGPjbFilgiyGLenKn+ldoGUZX9qvjjQLTVsdo2IQsAlPSukvNYs8o4Gz4ts7D33gfU1fQgWrSaiGiOrKPl/WOkY8sOZ4CbgaYbUtfu22bTbUctq/ml1TCeXxRheed4EABHAXogAbRk0gRraxLj60ynl9YtIhGkn3UbXsNBwm0v7TeSk+SNRt1BbbvjhN945x7ky/yBDC/frnrSkUKeI35N6uaX2JmG5QNpYqh5RWUzj0K9KwtssE3E8PFc/+6tX8/IdvO3oytg+c+8h1Ye5u5OXvPB3bL6wPAhDAOAMg0DIBbQHULH/WEnQuYUXdwyeGqOuwQ8a4DxxDGNr8juSvV/BrlTzT40DPStPXxMhYBGpCkXTnNURYrvsws0/wE02W8mrpusj+xjppWNdGwCk8I92jpZReOyNWs8tlv7QbNU4LCGgSgADWpIm1QIBJIE4J6mz5sZ7Ispc1i0SjRZTGYELNilbhi/1Bon5ERNw8Z8z3kSHGnoxj7xXnjLUwNBKBSig+8/Pl3znv0D897tsitFx5un6zbDlEVLsEK1cE+7pW+/jg5yAgIRD7Hu303m6e55dI7LPM2bjf62zkFUnAK/qBpUZAAAJ4BEGGi90lECMT1xRAeoLSLoDDRON8djCGSPMJw+qU6H0sqJ+5WNxM59qdadU7C/LfKc7HCPkumJmCAFdMumxqCs3gO7tZdv3OQ7tuN+3JKdlG46sUJwl7NAk0BGpw46hYbws37Z52o/YI7GB/cGJAIJQABHAoQcwHgQAC2vdeTeJCUUxG72JcF6n6Hwf8jbkUWW2cirTlz3Yftc9awLEvp6IkOoxfN2Yr3NWdcaQughUyy87ybZ/t3MzvJGNdFNu3rC6ee85dl77cjQjBijESkDyjpMWpcQ/4cJ7l15rXxj1gLeZYR0YAAljGDbNAQJ2AUvZxTqQqCkmjANYSjSbxHpZZnv82XX8aqvnTOALRLvS0uNX9cGW5Fc+BytlHJlgFY6uLKIhUqwD2CVSv4wHPNlHELyVDjbvD3ihhQCCBSKXMYqvq93vdjbyyx+47ePSD4o0wEQQCCUAABwLEdBCIQUBcqmq4V6slfGziSmv9kuOcwFYXpY5mWGLmzgPQjfJnpY8r6kcdIlgdadIFKSKQalBTLHLKlE17UMVnU8T75klEv29NKiOMAwHX80KdoINGWJ0IA4zwE4AA9jPCCBBolQA1U2gTE1pZVKsAfv7wkyWgi4MhWcQp1X/K/skzpBaf4ghSh9h+7vBDWZ5dRWHUwhg0xmoBusaWagLYkK3VuF9Mvb+74Ycja6xjj/ndY41YYI1h9rm/YwAAIABJREFUEkh1d1eR3sb9XmcjLzTCUkSOpSQEIIAl1DAHBFoi4Mm2xs2gGsSclpBzZQI1M7M2AayeaS7Ph9snfUGa9q6x8i8A45kq5Z2xXAABFQHsEJ0hnaDX3SI941SNPf7pb+7b/he7DptwBJdj1xallFcHhARTB0aA8w5vd1xfu9/rK8+eNszqjt2wZEwEIIDHFG34OhgCRsEWUaBOwMVd35oFTCGANfeoHTKjTzHEtquplGKJ+oZrdXGvkaGXlEJXH19WVk89tuM9110wmF/snjkSKoDL+4Lf3nnoA++zuR17fQruUBtse1Cz0xQbMWa4BILf5m0BDRphtQAdW7IJQACzkWECCHSLwCQLu/raD5byhd/bdvbeY3XrtDK0NoGlJhwdGUANgTVlkuAe8yb+hO8cl/F5IVvML9jxrn0/jhP/+qrzjb1UzgEzC9wU9pRnrrr1m9t/ayT3YTd/F/3lwMEZYEIjLFcUgvf3h5icofYvhRFDJODLonbR53ojrNkMNjo/dzFeY7UJAniskYffoyCgIkwmpMzdjDXW92X/tO4wT9wwiKwYGdnU5c8mvyp3NT8e1H5h5jLbOh9a/M9UTW1wxwxPLKX6x01cGkwQpuK1Z77VFD+UPkuUQPxOLYUITnVge7pP5xtfNbnifm9PT9q4zIYAHle84e3ICGgJIGuDrefuubrMvD2Q5/lpcrR24aMjrNYsi+vDnPfJyp9tfsUQ9jE/hHDeBqZ+ePF9XJGfWcyc/E4deGLp+Iur3y0brG2jEqHcgQ3tAD21Rdp9OaH4Xfu3Kcuu33lo1+1Uhhg3LgI9uAe80fhqXJGBt30mAAHc5+jBdhAgEgi9BxpTPLpKV7UE/LoENpYJq2aYp/FIWv48/3xUZQZVJBKP0Pow88cKtTgRy6Bl55meYeYxGfdo7h1ZnyjVEr9rH72y15eWl9+x7e7dL1CjxPWHuq5vHESwj9B4f773xvPfmy8uldeb8jO6QQGlzN2IA6wIIQABHEIPc0GghwRkgi/eHVPn00RaTyxVfwxn2eM7z963ux4yzQzzdN2ulD/LRKLnQNuEvV6cvE8iKWW2vfv08Fe7FZMlpco2sacpfiUCOOROcyh8SmY8dA/M7yeBNhth1Rta9ZMerAYBMwEIYJwMEBgpAZ6QcLwxGy5+jGJEN4NpvheqlrmsnaEuPLXEiy3tFyBNqbU/S6t7LswfRmhEMGpKgFsybBJ7McQnJwOsLb5Fp4NwN1q0Lib1mkCyRlhKd3en9mZFfs99Nx99sNfwYfxgCUAADza0cAwE6AQIosKaMVMRkY3Mor6AMwsrWTbcxdXegEmF0/zWCT4ebGyaYC+KANZ/Q7n0EBlh+j8XcyMlWeBqkeoZpKXV/E+W8+w7eZ6dHmCCeSpDULZV+tw03Pc0lDojLNgLAmUjrP15lt+qaazWO7z2Jl0oldaMF9bSJQABrMsTq4FA7wlYhJpVIOiLVX2Eqcqfbc8RVR7pi+1y0fglyZvBSLKXWwDHOWvoGq3xG8fNAmvsSViD1GG5E9nfmjO4D0yI7MiGhDfC0hGjHDtQPj2yQ9ozdyGAexYwmAsCKQlM75H63liNlN1UcrX98ucYd41Tvv1rK3/W98stgOOcs/k97RUREMu2X8rOiciiWFnM88vOO7Trcd8/JDHKr317On/OyFwH7YPJvSHAaYRVf4c3xMHgu8dKJdUhPmAuCNgIQADjbIAACKgQiNJ0ScUyS5fk8LvLDevSlj/bPkrEEYlmhvp7uQVwzCw64RrATLzxxNL8L2eXhCSnlLgr5c8NoqTstc4/kVil6wQcYlTlCaJI94xVbOt6bGBfPwlAAPczbrAaBDpJIIpACfLULEq5YodmQtRGYWSxrR8Du7DX38t+F1c/27z2NnT5hu0N5WXUW6RvWUMIzx7NLpRCc5pfVdZHsHlGvEqy41wfaP9GYVSfCazdtc1+fu/Bp24K9SPGnWKTTVr3jEP9xXwQaBKAAMaZAAEQUCMQ545mkHmWxk36jZRsGdkYwi1l+XPKvdK9CR10psyTiW8YR9i5U0tKxJ62A9w7tJoC2La3JDvO9UObI9YbBgFO+bS2x7gHrE0U62kRgADWIol1QGAABB479skny26sF3tcefby7Xee4xoTITMooGvOXMYQ6a4soH6ZsP3pnn7v5b5f240z5TmGEMETQNKu0IJfctMUVulwceCJpeMvrn63rATYFrq/S7BKPgxwyrhDbcf8YRCIVMoshqN1H1lsACaCgIUABDCOBgiMmMC/f+Zfvu31lcUflaL3jSIMRXH35Tvu+rhpbgfuBCd4tmfDc+NeMcR2KX9X8yLfv/09+77U5K4vEtPt5fqIECeLLjrxnklokjUFJMl4hkZEKhiVMsBO4S3hgTLo0BMx/Pn2J4g64jsaYXUkEDCjSQACGGcCBEZI4G+OfeLq0u0Hsjw/TcF9a0Y4zl1bv8UuMRVFmNueCHrunqvLrNAD0vulZk8tbxr3fi/7/d8YmW3/KZKO8L9lLF25b/Mkok/qo1T8VvsFC2BP1+aQjLhWGXSV6T7x89WPbD+0634pY8xrn0Cqu7uKnqIRliJMLKVHAAJYjyVWAoHOE3ji7z/xa6+8ln2/fED2ncrGOsuio4hOqwP2LFyMjGxqsW27JxuDccq9bG8ax4iZ8tmfW873bFjs/bu0fiIRzCp7bvIJ7QLtEt8h4nfdziDfqjXq5ddagrpLZ2xMtnDe4e0OF503iLvjDywZAgEI4CFEET6AAIFAcLmzd4/i8cu337XbNUy/RNewm+MeZqSMdLLyZ5vYjiMSu3GHOlLMJh2gl/LFC5ezlX+WZ/kXvMebNQBZ4DqumCLYJOhqovOrOw7tus4XulABXK5vFKkK4rdsUF58e+ehD7zP54Pt500bynNPfh9ZumfovCv+8CtfLK/lfKaxzmvFSnbBo4/ueSZ0/T7PD36btwXn0QirBejY0ksAAtiLCANAoF0CznLlIlteXMwu/P1tdx5zWRkx81vbtvyjv8gvuHzHnT/2EYuRrXTdjZ3aE0WAJy1/trxpHKX8uf29qrhFOisvZIv5BTvetW/jrOrug7vAzX8DJE2gXP+O2O7HNsU2JeOpINDnBLDCmmvue8qrXYxsNnT1brFF+M65uFpkV3ztkT1f8/13Zog/71qTKwpjNMKiUMKY1AQggFMTx34gQCTAzNg6S5D/5vgnDpRlz8pZrllHyj80V/Os2F9mgeeaM9lcVsxcGrOw9X1jNFJKXf5sKxPWFW/r1KzCXv8JqeTlzwbftDPNKIM2/9YH37etNKElK2oSfJSMp0KmdkYAK2SUN+EJBbBPgHdJBP/BHzz0zoWl5ROl028m/uex+jDw9MlX3vr+I0cuO0WeM5CBnW981eSMRlgDOXnDcgMCeFjxhDc9I1AXuXUBKWxSZRTBabK/U/D+MmhXiNhCjvHsTIxGSjaRoyjsN3ClLH/uwl6V49qidA2muTw5wvnwfpTp2T9XauZKs8Eu0eYSnT4RLLVn41+9miBXENMznCUl0GQBLhTXagehXOiKP/zq3jwv7hWuOcqy6J7cA0bzK+GhxrQ0BCCA03DGLiMnQBGhUwFcpjdeKHHJOjQbniViZpIrgbBxl5c/N/O+EdzWUdAvf7aXuUYQUxW21p91iiNI7d2f2R9EKIcrXWYbAtgTD6rw9AlYiuDzZTyDMtMNIenLvlKOaW0MqwkW1w+JwGbabx1OLXn27Te2kui9N57/3nxxqbz2lJ/hYxPz5/XSZptNKH+OGQGsHUIAAjiEHuaCgIPAY8c++WTZyONiDqRSBP9lWUb838q7NM/fw2Vnk2simiLcZ/2j3wPmcAkdG6P82ZZJrGzVF9vlojbh9vzhJ8ufss6Zl2cH9up9Fj3LHt959j5nU7hpHGTnc3iNturCkSrMWGLTkfGkiGjb741JXLPscvxCUu4w16cL92WJbO+/H4QBWuJ3fatRZYLbaIRFEbLWzDRKoAm/ERiSmgAEcGri2G9wBKr7tUWW/2nz/mspgB8qBfBVKR023cMNEcCV7Sw/iE25UjKp9oqRkbWVP8vEjJuIrSR5qHvFilm5brosOqE8Xy+jPs6mW5JyY879Yc6/UyahGiKqq719WWubfcJ9k4ngwLJnm9ujEcHRG2EJBaurNJsioDm/bxgLAqEEIIBDCWL+aAh4hWSj/DhF4ykj/KYdxz5xdTmOUVI9e4+X44ekEVaKA6SfkU1b/mwT2zGEvU0kptyrOhP6MSsXTVb+7BekUcq7136ZRlF6TS2fNv37YhLBEjHdWNsoILklyfU1KVnwyu6VPPvojjt2fbo+V7IvN9ss+bdb1PCKutGIGmOVjbD2l8+33UpF4xpXrGbX3Hfz0QdD1qKJcrwHHMIYc3UJQADr8sRqAyHAynpu+NwQjmzhqQZv5h5u6D1er/CfmB3W/ErNc8NCelm2mT9N557Rmf5UX7jZxZS+iHLspV5qbd8rRmbbVrIeo9TaVR4/EffPReikPXf2h1ciHSrwXIK1OPDE0vEXV7+b5dk20b9HlvJq6bqU7O9syXh2/c5Du24PYeS7ay3iMjPpwMIVHz7r6+UfnpeHr2VeoeT21Ucf2bMn1vpdWVfaCEvzTV6a6K0RE2aWu8IcdgyLAATwsOIJbxgEGsJwRjRysp61LUOF55qUrD0nJLlHPPnju/YeL1sAN8qYXZwYuFsbGkNspCx/7oJwSylIq4MSI9tsi1mMDySuJ5Bi+Ob55RpcRlh4z3X+E0E2KxolWdPpoi7ByhXBFCE6995xUaws5vll5x3a9fiGTQJRTxHe0n/Mo2Z/a0aNoSkWqRGWsuCUiu76edHINkvPH+aBQJ0ABDDOw+AJkBo5NUQfLevZRDcrPEn7GulvZlNFdjR8kdnRzWZWksOqneFzvf0bQ9x0Qbil9KuKcb+z6KUDllLrOB8SiL8VhDvJxJVaHcYVky5jm0JTeHd2YwtXCTGnZNtXimyz0yReOftSxHxI8CPd/Z03aQSl0Ibsq+qzQySBLToMKIMWYcMkdQIQwOpIsWDbBCSCr3l3lZ01rZw2NIASZnA3niHS8KUyTWbHxKkNW9qOq8b+SgLEmFHTFtpr/qL8WSPuKbPorg8k+sKeTaf32WCFu7oz0OoiWCGz7Gwk5bOdkvn1ZalNIti3r/EURXgjWNz5eUbQ0sqox5AFZv/2WyawS5kDNtYswQ4wA1NBoLztgv8BgQESEAm+oOd/ZkuXp0g17hKH+lLZIizp3jgZXW1uFXJ0xaWv1kZK91xdcnogz/PTQuyanWu/x6kvpsx7KX00aCCx+5Uy2yw+A+4Ap+s0LTpo/b4brCBSrQJYJBTrqxFEo81+n/hlZb4Ndkh8ozTh4hxBiQA23ekllVKPIAvMYV8fq9lAi2sDukFziWF8LAIQwLHIYl0yAWaZ78w9W9smPReeMz5q+MJk7I9do9O0f0K3R1BFlzO7F6Gxka38OUa22V5qrd+wKaVfabPo5TlP+Yay+NeqvyI4tEx5Vq9mry8tL79j2927X6j+/0vKhV3r2cIzf3931o7mPIldJvHK+XjgE+SSo8cVwLaGVldc+eAleZF/22PDaJ5FcnGIV8osOQFVoqB49lev5uc/fNvRk7IVMAsEdAhAAOtwxCpMAqIS45m/NLLlxcXswt/fducx09bCjGdHhOfs/VsNXypGokwyJa4DE8OeplnJyp/dYls722wutY4htN2CVNuv6gCbxV4M32wxi5Rppvx2Osb0UwSrCWBDlpSVZbWQ9d3fnU7b8MOTNZZkbmumzZVkU/jFaoTFFMBGAUvK/q4DGFsZ9JUHznnD1lNbf1o+j/SWwH8cok1HCXQ0tFiYSQACmAkMw8MISO60unc031GVZTz1hadI6EdoyFUxlDHhxHtY94WNAilp+bP9PdcIgipl2a71HmqMjt22jCw168/5DSjHWjjqZ9GZdhmHu7pVa6wfYw2KgPPu6xCdvju23rWzzHkPuD7/+Ke/uW/7X+w6bFuTk7F12DVnj9NHQhm3ba8rPvSV//HVk/nNR4585JemMZwmWOXHpFdefWXh7fW1OOK32n/oTyKlvLtLOPekIegCTcKEQQkIQAAngDzkLTayk4QsYDwBNi+8uiI8JYI/VkOu6hxGywKvH/Ih3hWuXJvcg1197QdL+cLvbTt771zVQUrhVtmjLt6swj6CcLPslTIjWzHUv0NdLmrwLc4daq3/qtibrGntoL1OqAD23WuNvT6Vh5L4nWxnykqbRLCPjd32zcZUJuE6nUcsXV6zuSGAOXOn+w1dAFd+lvd5D5cZ32up56rNcSh/bpM+9m4SgADGmRARmBeY7uyfsIyXbltDgHdJeIpEZ4SGXBVMCRd6EGojCR9EROt2cFJq4VYh0BTAtrLd1H5FyGpXqIwZ2Tii1FxSrBmrteO/tk+2XPyuTtO1fpVChwhDisALzgAHZFCn/7yFivDmP5Om+7yGcm9y5np2fUNXZksDKk4Gty6AOZnjum0jEcD7SwF8awf/0zhnErK/fYjSeGyEAB5PrNmezorczfJgSybX2pxKlI3lWqv1BFEE4anRxCpURDdxymxiBMUQD8bsXg3VFzgT953P1SjvifJnhRNnbSL2/OEny+UvVtjCeC7Cz0K/ssDiO7EEYSpee1Z1/XDL6uK559x16cuSmAcLcMumrjeCy9KFL+w8tOt2vr32J4lM4nPnzn972m/99hk/Kv/w/E3CXht3gDnCeTYU+WcffeQjf07Yq7dDutbkygYS4re3R2ywhkMADza0dMdIWcF1QbNlqXjuldey75f/wXzn7A6z92frPxOJN7r5tZGzWWiZyJtb48k8Z/7x2sh+CrPf6g25mkhJcRfFYWMSqWN32Bbdma1aBm0pE556Gy56atxQ/qxwiMwiUjPTHDNT36e7wJJGVZSOxpJOy6aDI20gJfGLe3Cltpn38b/HWxRNAeqfYxOwEhE8hiZYnW98VWSnVk4/eeb9B068xD2vGA8CMQlAAMek2+G12aJ0XQAvr2Q3lILwqjnXLBk/9r3f9XVWVot/Vn2VZiFsNo86/okD7DXKzNvl2+88Z7qvhohmM5hsrt+Qy8VS5qcnOiPKAjdJhNwvdXV/1hfA8YXbJhvHm8bPxej+3H75s2ZZt02k6ojsfpVBc0uEfcJPS/xO/uUu3E8amf7V1Nzf+99MQibcu0Y5gNrRuSmCOeXMzSwy5x6w6y4yxb++jOlqIyx0e+7LCRqvnRDAI4j9JANZ5J+vPxvEFTxVc6Mszz5X/u8vlAL4jU1stuZHnH2aa7BF+tpfH3dfvuOuj1f/164IT1EJeKRO0L7jrp4VHtFdYBNbiTihZOP0hFWqe6uTRjyP7zx7324Tp5APBtYzbclsq2bP1zeP/4ayvUxZ4yxQPrr4/u1I+XNJqbLteSJt8ckVwBJfQllT7kK79uAI0WqdeiaWNddwl5gqoG3Z3/X9v1msZBc8+uieZ0JZdmF+2Qir/XvAyPR24SjABgYBCGAGrK4PdQm+prjkluWuzc/+t5LBf2flENqISiWDu1nC3BXhKRGVMTtBU8+x7APC3OqjKoN2saUJFdp9TL0GVfMCWG/tOg27X5KPBL4zHLNceH5vhzhVu//ryp5rdOqmnTsf95Q/596VNZVBhzTUsvnKEcAx9vfGIDgDzCtjXrdHep/X+BawL/s8X3q9ZkVdPA8pQ/yxz128e6HIvuGNveqA4pZ7Dz51k+qSWAwEEhKAAE4IW3MriagKz476PJi9P8sVoHMi/dgnri53fCDL89N8O2/+fLN0WMIolvAMzWZr+EJnOD+Sk8mfnW2/Gx5iT9/n2rOQ9FJUnTvH8/vFyJCW8bI29Yqxnz0jG6PU2hwz5Q8JRn56e/RPAEszp1X2c2k1/5PlPPtOWc10uvq/JUSB2Yb4Dc38TkTklQ9ekhf5t7ncpoLzhRf+4SSjEdZM9ri+p00E28XvV75Yxvsz9TWGIoJjN8LC80Xc047xfSAAAdyxKLmFUmB2Mwud74U1k+3jCuDJ6rUssmx+ttwo9Q5qYqUlPGUCUr8hlzeC6wM22GfFA9OS8upHbD9GfA+YyrouZCnlz9N1aRllkhUb4ipGNnZigaOpl375s6tcWCNb2vjEYynt1hOn9vJxrTPQtxLojd+BP/7mI+X//UOkU55ukPc5Ie4dZiXTvXZR9qGWIDfX2hSbP3j5ig+f9fXyj8/LKfvZnzKaz0Sbxa8nY215soliW1fGqDbCQilzV8IKOyITgACODJi6PC9DWDy+tLC65/WVxR+Z7uM69twQqBJh5/el0bhJlsF9/PLtd03uCUpsNNwjfsjYtMvpjL7w5Jacr5s380FBtob7fWbCR4agjxq2u+H+s4QRFAL64pGyK3eMPasdR3AnychOILiEYxoBrCXo6ZUH3OjHHK99fzfUVkq3aW7pdqhN6/NVxG+1lq/82GRvM9PKWsMhUOvPKpnu/FKfXRrCe8HlPeDD5XvA13LPC54n4hLD+KEQgABuOZISkbdu8i/Kv762SsuDqzV4opsAqpHtI4gr06LNLsxBGVyZaOxoJ2jRB4VZX/jnbb6EmX1uRt4Ii/CbIx6ilQEUG0CZ6Mj+9r/82V7arSmAS8xzJdCa63MqDyghTzmmjVJim3+uEuMUzxwZxWeWXS9749fsJUu8rn0levrkK299/5Ejl52arsjMIhvvAU/X+uCVD/5WKfze+PWH9/yfdYu5zybZSqdTnuWQvSiNsNCZOYQw5g6NAARwyxFll5SG2NsQqNp7q9yfbTz/I7NxM+spa+Sk/wSR6GOAygcFo4ClZ8UNJczsmEAAh/zWeufGEJHeTckD3JlF/Qx22vJnV2l3hUjPv3m/VD9+eN6dJoe7pYEtZVVnvHU1v2ojU03JRkvCxRGvtswq9x4x9z1f7vpTDn0WwXONsBKXMnMaceFOseQ3D3O0CUAAaxNlrCcTZ4wNGkNDO0GTdla+wxuawdUQnrI4zQpPfuZ1cu+v7Lxd7C9Lwr9UsZesUS4ycye6WofD1FTCzJk/OTMQwKRfnZBBOg2xQiywzHXd/Y3y9m83yp+nNJTjMpMF1hLAfb3/Wz9xbQjM5om3PbMkbdYV8tvI6UTN3YcsLh2ly9wsMkcAk+2zOM7Zi8tuKOOV7hwvr2bFJV8++NTTQ+ECP/pFAAK4xXixhYSGrcHv5PqM2My+SgRbFztBS/wwCU926bBBPHLXMApYbil1Q8CyPwhAAPt+aVR+riy2FGzyZH+f07q/ummqrZQ3Upbc2tl6UwArd52O87ax1w+FwxB9iTaEZs0p4x3bVmwidqGWBoRYWmwtW+ZkkKc2UjOzkrUNHJwl11JufZ4nvV9M8BkimAAJQ+IQgACOw5W0KlfMTBZdz+itrBTvLf9fzCeCJgtsNJkSZUf9nqne4RXZOF/qHXSPuHKZGyuT8GSXDq8FfCNe63bQy5c3/3q4u97JWcBU3IwLTbD8vzCaIyIJPbaJvqyi5v3VzWNeLC/lixduO3vvsabBeqXItZUJZcP6fvqfK2J/CCH4wT4ALU1o4z6w7d5vl2zRDgchg2t5v/ere/O8uJdrD0UAE2wibzuU55HIDtcGckqZJes356AcWoMi1pAQgACWUFOaEyqqZIJqsymSKLNp8t2R4ZPZqJtFDrVBS3gKM/5i8bkZqvlO0NyzNy1jZotnPIOk9K8FfZk4nZXp+09GekSVVvluwypjJjMGD5/Ar9ul/VGCs7df+Pez+7PrNKYUnjbx2+dnjii/6aQy40YJdIhAdQtgzzNHFIcaYyiCW7BsJ6dceWW2uPWsi76V5/klLRmILHBL4Me+LQRwSydAIj517vDO3k1lC6FZXjPizIRSQ/SJbKyXeh//xIHyL/IvMEOtLjzZpcMTgzWelprtBC0W9EyA68O9Z0S2LGb5CGgLL99+Gz8nZBTZWUrK5nHKg407c7sm+4UoxcH6GJ5wtWWiuX5wrWxrfCIRbCx7bqkhl9ozR7SY6YtO1762e7nUZ45oPq2NGssd4L03nv/efHGprJbJz+DwiTO2uOXeg0/dFGdtrAoCZgIQwC2eDK6wU+myrNcJmiRsNERfaAZXwwbZGrPCk509nejf2SZWojUaIrpaVrYO85cF2V8msDjDo4hNsyxczYt8//b37Js0bbP9j35ZsPs93gjik+Rn3f8YWejJx7HF/IId79r3Y87J2bQl20KJF2ftLo2NKYJNDa/68swR816yVVgT7wIHHwlbOXKE/Qd193ftWaTsN0zCkvJkUnDgGAugDJoBC0PVCEAAq6HkL8QVwJMdapnN9rLIs3a4PBcJrYZwCs0ia9igsYZGvER2GARwFTPR+eMcczS/4tCKPjZuRpguxvpe/iwVnnH407lHP2Ad3EC7O7Stu7L2PhSU3GeOgsqyLY21QsqaKT6u/cmTf/bRRz7y5/XxpBJs6gaTPYpXXn1l4e1Hjnzkl7PT1jLdWZH/700bGMsnG9rM6pre/U19x5fkfOInm0g2YdDgCUAAtxhiUWazISpEIiawEzSnsZGG6JNlXzdLhzVs0FhDLjrD7kSbOlJXtsjENPEXBuKXCCr9MPUMLKHkue6lfka2XL3D5c/Rfc+yQXRxjvmboFGWbLvvy8yoqrjJeeZI2b5GRjhyKbThKSVt8Vuq36dPvvLW9x85ctmpenCa5dVdvxds6tTczKwqPV+kcoZnFoEA1meKFb0EIIC9iOINCM1srgsqflfgwE7QHAEsFn3K7wmHfijQ8CMgXi+UX6AvuHzHnT+WCHGbAK7skX1ccPxOoOw53j8YEVaWi2F/N2KTuTFKgW1NoeS+uUDL/J6uGMemyeoQwZ7fD2mW1iU2lcUl7Tec+MxRtJLsxv4RSpEnHExZWaVnjjY5E8XvdEJX7wc7nimaaTDVtdLnjUBAANN+9zFKlQAEsCpO3mIy8dFsWJ5JAAAgAElEQVRoihTY4EkkqNb+6zTztI7Lc1GmuybSJTY2RXqoDQHideYZI+FHj8kfuEsLK5e+vrL4ozzP3sg7abNnpjlXLRPMOBM8+zE6NYHmvWFO52GXrXHKgM3iL06pdXjJcRy7IIKpvyNUIewrMY55x9jmiy0L3RwfW5g32UQQwXP3cbXLrcsPG1999JE9e5rsPL507p6wr6S5WM2uue/mow9WfkZ8z5f662ceBwEcxg+zRQQggEXYdCaJhEfzfuyxT1xdWsN8D1ihEzRD7AhFn+p7who2qKwhilfweSM1LBOdx8Y7xcGWYoFBE4hR/mzrZByj+ZdW1+RIHwLKYo/s8Z1n79s96EOk7FxdyFIFZtB9Wrn9pE7PqWxrimCt0uT5zK9+mbWtnJniQ5feCKY9YbTWYbmz5c/l74PprrL81wQzQYBGAAKYxinKKI3Mpki0qHSCnn9b1gZJI9MdmsHVsEEmgGc/NojiFXr6GB8rQrfCfBCwEYhR/jzZy3D/N8ZeWlnwKZ9YItj3BjNOaBgBjfvEAgu84jdaybPDWPVMcKMkOeUzR5zy6q6IYMpTRtN7wNmbf7my9dTWn+ZZ/hbB+Ys6pZ6ljroRFgeBGgEI4JaPQ+jdVA0RLRN282/L2lCKRF8HO0GLRHTDD0m8Ao8oKfsbuAemg4CXQCzBZ8p6RtrLeM+2utf76i/fcPnOd1/377wQGgNiZKnLfAr7mSau3WMc34bArDibnlxq8qeWdceIW1MES0VrMyuboqx6ykNUXm25PxyDsW1NX/nzZN56efE/ZK+/kk4Az7/ra8tW4wmklCcGe9UJQAC3fB5CM5uV+aEiWiTsLE/rmHBKRJ/Km8flvdnLt995TmWTxIa1/3hs3nWWCHlTwzBhvO4tsvyf8+7/uu/+tnz0sf3ICMQof15DOCv4YmR/J9uQOk3z7wjH4KKdrR7ZUZ1ztw2B6buDPDUy9n1fSuxNjcKoGVVTNlVb/PqeOSr/EL6c4mdzjO0esWQtyRxiU6tJI6yXf/DUd7eeddG38jy/RLKXbQ5HwJoEO7K/mtHAWhwCEMAcWhHGamRfQ0W0RNi5OgubMAlF30ajLZmAVbjrHNgxuymiq/93SLwYHJH5jfD7iiVlBCI2fpIZxJzlEpQOAUvqzIzO0MxgJB7ehsCkPnPURiMuK37bW8FXPnhJXuTfnheP5rd3KfdwWUeA2emZtXY5uM3nkahNraYikzrewWCmqzSXlUGwB63H3R/jQaBOAAK45fOgkX0NFdEScSl4CinouaZ14fhkmQG9mB6yOQEssGHyX7i7y//9H8v/w2w2NrV09r50aLzcIpp+N5vOESNBIIxAnFLfMJuYs41ilppt9jWnoq7DtNmatWavM9IJbYjf8r83P9yyunjuOXdd+rILe6fE76ah3rvKLp+oWWPycYwsfjf+C1/kn330kY/8OdkupYFUQTttMkXMGNesmy9llphOa9aVQQxL4GKOmAAEsBidzkSN7KuGiGZkFjcdZzRXiiv6bLFoPBnVTgfmyriZbKxGvHROH1YBgfgEImY44xs/2cF+p1Z019hSSh0jS45SaPkRaUNgdrwLtRcmtWzbtJC2+BU+c+T10TCgtaeR6AK4ePZXr+bn0xphhYteacdplENLjh/mSAlAAEvJKc3TyL5qiOiQslwKCg3RJ7BxRniKOFGc845R6ATdaKbl3RIDQKAjBGIIu7Su2e/1ht3fnRfWIkHtgeHLPqdl2Y/dUj0l1KBByp621IWaHjhiBru+oL74NWdktcur2+4GTRXA00ZY9x848ZJzjuA9XmJ2l3h+wsU3cSMMA4EMArgDhyA0+6ohojUytC6UEhub94z5Ns6XA4tYh54RhU7Q3JLzUJMxHwS0CMQpfy7KpnDZPy+f9Hijlp3WdSwZW82y5bpI1efFb8wVnWmHN2hJYHrFb1tdqIWh8vozXVe74dVqkV3xtUf2fK1pt7bILkvVnz75ylvff+TIZaeEjIKn0UqaZ0WlJzvrLUOm7SlzjdNQS7YDZoHAJgEI4A6cBkFms7R6VtyJhF2thFkjQ+tDGWzj8U8cKC+1fcG3T/Vzm2Dki+jGbkX2H8q1L+Z0Y1bsBL3RFIzCAGNAoG0CMcqfp2W9K8XqDeUn3Kti+ugqIdbK1pr2CMssN4ngWSTKGWlLYHb1maNpI67VpaVPF3n2eQrD6RhqE68sO7BwxYfP+rq0C3PDJmspsuiZI4fDbXd/nprmewZpeve36Yrz/eBaFpicYeYcDtdYQQZaa2usMz4CEMAdiLlQlM2U94aKaFF5MLMsV+LnVDyWYfp1qvhdC6n5CSBRJnrjjJRr5vl/U375/felLe90HB1vB+bQeHXg2MIEEPASiFT+PGlIpZmBtTniKh9WzNTONdhS/3BgyWJ7AziyASmfO6Lel22jEVdTlAvvQ3uzwFrZ31jPHJmOP6Xrc+VXvvj6d7PVfNejj+55JtavkVPIVn8FlY9O3Hfw6AdN+/vmxrLZs643A92SXdh2gAQggDsQVI3sq0Rclq4HvZPLLcsViWxpfBwNukS8a2K/lsn2Cl2b+aHxkmLBPBBISUA3k7lueU3MKYrQOSy+BlJqvpHeFw6LGu4B0/mlEMHUDKlQeNKdbYx0iXJ2aTjhLrBKWXKiTs8VKlt5dR1jXdTHviPsbTblyajGLGeWHkI0wpKSwzwuAQhgLrEI40XCsJF9lQkqhXdyGZ2gK3SyzCcbuleYMkWwdz2uhcz9rSXd3H0xHgRSEYiRoW2KUvVMaQ2OSzRq+eZ8X/i5e64ubXggz/PTQmMGAcwjGDXrShCGlbWpxa/r+SVJeTglwx1cmpxO/JI6PZuabMUUwboNqHi/I7FGu7LWsfbEuuMkAAHcgbhLynKb2VeRAG6IaJk45b07KxL7rBiZS59tS3h8Vhe+UzucHJgfFVh4MBgEEhHQuiNbN9ck5GKUWfuyv1oCuPTN+L5w5bOmXxDA/EMfQ4B29pkjjygP6IrtLIMOEcBde+bImc2O2DCri1lc/m/b5gw0wgqhh7kcAhDAHFoRx4oaRNVKmCXiVUVEN964pSASiXXKwpZ7v6SpiQetf/T408u333VT4q2xHQgkIaBWIrxhrfJ7vC4KnjuzauLUsY/mBwQIYNmRDxB+pg29d2InHz7++JuPlP+fD8ks5s/yifKQDwG+taUl0LZ7uG09c0QR8rEaZ3X0Li//IE5noBGWnB1msghAALNwxRssEbAq1iTuBD21Wd9fXiZahR0WAQEQcBJQzJSW+7if89ESjBSxqCGAfVlm1Q8IaIIl/k1VEsGdFL8lFKddIeJ3AtyTWZYIVqv4/cOv7s3z4l5xoJsTSVlbXhdrSgMtrv2DLINeza657+ajD3JZYDwIcAhAAHNoRRzLvROqZ8qmcBSVJzM7QdftVsoERytT1mM8vpX+5yuzxf985nnfKrtlX+LzvhQcy9nqyiU33Pm9p31j8fP+EggVjRRhGiq4KXtUEQj1ZS2KdkEf6kf9lPiEdn9PVDrLQ7KylGeOJHdsQ7332aUh/P3NvnQEJCUDy+FFydbu3PlvT/ut3z7jR+Uf0b/JWzv/7KOPfOTPOXN8Y4dWBl3+23jLvQefQnWcL/D4eRABCOAgfHqTReJTZ/uknaBNJvOzwbx7vjqYsAqVwBc/uX1/vpDdSh0/O644tbiYnXn97Sdeks3HrD4Q4GdreW/ZcgUqVyRy1zfFxCW2+XxcUXdnzvtwXtq2USJQKU2gJp9BDjyxdPzF1e+Wb1pvS+Enxa4QwT/78SV7fWl5+R3b7t79gs03RhbY0IiKJ6ApfClZ2tDnmyjdpCm2TscMoQwa3Z85EcdYDQIQwBoUldYQ3gMO3D19J+hAgzG9wwTCxO+sY6tZds2Nh46jDKrD8dYwjfaUkVzEecSktQmVyzeNDK3zjeHnDz9Z7n+xBl9qVltjryGvwXkeyZ/53CSlJTYp7Cl2adpDEduV3dS7wPXMrDQD6+JEEaah4nd9f1JXaUpMN0TwZy86nGf5tZw5bY1Fp+e2yGPfOgEI4A6dh+Ay6LIcuXTn/yi/JP8O2a0WOkGTbcPAXhH4N5/atjvLF76hazQywro8u72a7d5rF0Wcwh1do/jWyC5vRpmXOe/26WjfOpIIJj5zVHmjKTa9dDx2xchEUwT31G7tMmYvj9kBJEHKyFZ7t9d+HqmzWWA0tfKeBQxohwAEcDvcrbvyy4HXl1oXsssr2Q15nl1FdautTtBU+zCuHwQOXHnOG/7Rb7zhp+XZe0sUi4vils/ccQJ3gqLA7d6isxnWboo4lTLlRnMq/XeN5Znz7p2KbljkeiPY1/W47oHGHVsyEY/4JQl78ma1gYyPAdWslkQwTfwqN9mi3DPmIu/AXeDl1ay45MsHn0I/D27wMD45AQjg5Mj9G/JLoTfLmEWNpVrqBO0ngRF9IaBZ+mz1uSgeK0XwB/vCBHYOm4C+WNXn1cXMub6X6Ve0dEcmdXqurHWJaG1vfKI8pi2+vU2+KpUYkzBSs7DawpxSak1ywDCoFMEJS6HRrEoaJ8xrnwAEcPsxMFpAKYduZm+rhSjz5jasCWB3My40n+rocWnVrOjZ37p3EMGtxhqbzxJQyQJHg9rNzHk0dxMv3MjgksVvjFJjh+txnznyMydzsS1V3Q8uf/a28v+80PVnjrw4SE8reVdxDoj1LFL5MePZX72an//wbUdPSi382Ocu3r1QZPPXpFAmLUWKeQEEIIAD4KWa2hC1zmd/RAI423wK6Ym//8Sv/cOp7PjSYv5Hv7/tzmOpfMQ+/SWQJPs7K4JRDt3f4zI4y2lNvFpxW9TgqxVLe7ppJYJX8+zFnYd23U51IfhtXeJGKZ45cplCbYDldydGp+fsq48+smePa+8YTbbcvPw2+Vltjggqh1YSpFbBa3NEaV8OJ4wdLwEI4IHFXvScUi0DPDAccCcyAc57v1qm4N1gLZJYR4uAQkMsLVPW10H2VxmoynIpsr8U4Zmk+Rbj/m9Vhr2SZx/dcceuT9dBxyiHTvHMUchh0SyPpmaDtZ8gChLfWYZ7xCEHCHPJBCCAyajaH2i+3ztblswVwKYy6vY9hQV9IXDzvzr3vQsri8fK5ldncGyui1iRiEYpNAc3xkYm0MH7wMj+Ro65ZPmY920reyhdl5OI38qWLLuekhmvZ8RNc6hPJFHiQRGXMUQ3xbbpGOq9ZM6aqcZeeeCcN2w9tfWn5XNMoc0wIYJTBW3E+0AAdzD47DLmWgaX30Ua93o7eAR6Y5K4/LnR1ZkvpPE8Um8OyYgM7UYmGNnfrh65qJ2fW3jmyMqZmP1tloPbstcaIpgifjWfOeKewdL3ckq+Ur7kseevv7bnIe78tsdTs81UOzXuHFP3wrhxEoAA7ljc+QI20AGUPwcCHPf0L35q++Ey+3stj8K8eOUKYG4ZtG391Sy75sZDxx/k2Y/RIGAn0IE7wcj+dvCARi1/buuZIwNnSgl2Nc32McCWxQ7oxNzKM0fcI1iWIf/f+UL29moeRaxz1+eMN2Vyy//mPnbfwaPWVxgCy54t5qHLNCduGMsjAAHM4xV9NDv7G2aRs6FW2NKYPXQC4u7PhvJlSSbZJ17/zae27c7yhfmOk7b/1JZ3j7LVlUtuuPN7eMNw6Ic3sn/Hnrvn6vIPxgfyPD8t8lYzy5fiY3kpX7xw29l70cAwJXjCXrHe2vU9NRS77LrpOqX02VeGbRbB/GZY1HLiAHFNiLx/SFmzcTRfKC6ujSSJdv/K9BG+DK4rI7v3xvPfmy8ulf/m5KyrUF7r0BTLiwgD5AQggOXsosysujC/8lr2/fIfkndG2WBjUZQ+x+U7/NUDBPBMF2fRHeASr00Ai+2qhwx3jId/gBN4mDYbjNLnBCEVbxFJiLb9zFGTh9MeVhbckNVmdWYmPTnEF9XiA2CZWIr0u8sPZf9y7kNCUbzy6isLbz9y5CO/1N6zuR7p7WCHGCXNFzuBLLAYHSY6CUAAd/CAmJtdaRoK8atJc6xrccuWp5yawlVrnWp9btbXGzsIYS8iDPATSHI3OC/u3vHu6z7utwYj2iCgLYB9mdao943NAJ3iV5IBN2W3KSK4zCB37pkjE7Ll5ey/X1rKbil/9mbTz6kZbOl5ZjatMjamYq7BNhV3gdnIMIFIAAKYCCrlsLhZ4M03f1P6hL2GR0AqXMtWpTMZYEn5c9lj9NTiYnbm9befeGlKVmyPJzTc+8bDizQ80iIQJyOMzK9WfGKuIxGAFlG0spjnl513aNfjNnt9JcYR/HSK30DxP7e2q1Nz1585Wmf/2qmTK7/7hjcufr38I/w3nfEgZbL5EfWVPJtXnM/Gst/65ZuKjtB8ZphBIAABTIDUxhDuc0YEG3HflwAJQ+gE5KXGxbMLSy+ev/+2n5yUlj+XIvqxz9xxYqMhh9wWur9N4c6YiaEgMENA8dkkNLzqydlilf9afKI0mOqa+G12ehaGa04Emzo2U5pHxXjmaF50O0urX3v1leULt5yx9GflH+CXU3hQMtqUdepjJE2rmo2wZCKaa2k1HmXQEmqY4yYAAdzhExKcCS6y5TJLduHvb7sTDVE6HOe+miYWr5P/njWywMxu0s0yalk3agH5ht2CFTAFBOYIsDPDKHfu5SkKEac+8ashsLlQfWXYSuJ3YpbvjWCK+I3wzJGzWVXz+aZpSfPpZxR/Wr6e8BkOb0pmm7qeVLg2y5GjNb9qOOLrQE31G+NAoE4AArgn54F2Lxh3e3sSzsGYKb1zaysrpmVyZ8ufpTaIgwARLEaHiSAwZgJSQegTv1rl1ZzY+MSv9h1kG4MPfejBj5bi8Pijj+55xmW/xlvCM+sTS5M3RPf6+NPP+MW/yPPiXg7r6VgtESwWro1GWNLy5/LJp2vuu/noxvODvnVwD1hyWjDHRwAC2EcIPwcBELASCMoCG+7x1jey3umtlT+H7S8LLO4Ey7hhFgiMnYBUqLqeOgq8X8sOiU+MVwuGZLpdBtneCPY5of3MEbck+Q/+4P6zvva1j/5fIRlozYZYkvLnDRFeE6/87s/mUmZvRhrPIfmOOH4uIAABLICGKSAAApsEwjKw882sTGzre9TLn8P2Doni5j3mkFUwFwRAYFwEhJlRY5MpaUZZStwnQFOUYftsmPVN/5kjaRY2RPyWPqm+C8wXrnWqayKW2/3ZV8bssQmNsKS/tJhnJQABjMMBAiAQTCDsDq5cTGrtK8kk294hDoaJBUAABAZLQJKxNYm+WFlWK3jDu7z1sdLstijQHluqNSnPJXH3ptwzNq0Z2HhLVfx6s60eKFMh6ytbbizjFLCEkmwIYO5hxXgvAQhgLyIMAAEQ8BGQCMjZNfkiOOTZI1MZM1tM9/iN4Ird0srCuf/6jhMP+2KLn4MACOgSkGSBp6XHK0Xx63me/5WuRe7VXCXY1UyJqA+132VTBPErFqGhtkhFt42vVADPNcD67EWH8yy/lhJH0x1edga5cW+Ysi/GgICLAAQwzgcIgIAKgRBBumYATwTL3g+eujq7l0zA08q3TXDN+8nX4wawzg53mrn0MB4EwggkzZaGmVrNdr7xm7oMe/Jfiiy7fuehXbfbXdMrfQ67extmh7b4rXhRBbCr8RRXvE6fMSJkeq0hbTbOCj/WWGHsBCCAx34C4D8IKBIIvpNLzKrSukU7HGt0cpaId65w5Ap27vrUMLrZpRPhVHsxDgSGSKAN4cjl6BOaqX3g3P8NzbxOhHZRvPLqKwtvP3LkI7/ksqvGhzTf8t01npZVl0z++tFH9uyh2kcRwD6xKS1/5gvnDa9QAk0NMMaRCUAAk1FhIAiAAIWAggi+5TN3nLjJtVfYHvMijytOp7ZR7gFL157xX/HpJTo7XkaecjYwBgRAYJNA8nu8DPg+8Ssp42ZsPz+UcO+3OSlIBBOfObL5FPLskk/8NoW1b3zdRq8A9nRc9s5vAAkpnd5YCl2gg351MNlMAAIYJwMEQMBLYLNkN/uvFxezM6+//cRLrkmhos8nLNn3devGNrLMsvLn9QU9wjTIThNgBSEssomYmfceJAwAARDY/Lv+wBNLx19c/W6WZ9u6gqXNZ47EDBziWNKAivvMUdPukI7Prr1dgp4jgkM6LnOfUGp2f+bOr9jiHWDxbwYmOghAAON4gAAIeAmYS4TdGUKR0Nr80/CUTWiHlj83xbWk/HnTzMKarQ7z3xUSeZlyKDvuPW3vwcIAEBg5gTYaSNmQ+0qMUzxzFHIcbI2xOIKUIyRNtkoE93Qdl/il+EC9M+wToU3BGVC6nDXLqZnl0xM0vieUQs4M5o6XAATweGMPz0GATMCb0TVkJoMyq5P/6hWPlaXQH2waSS/hNbmnV/5crW7LVIfZ6A+L9H5wsF0KGWi/dxgBAuMikPourZFul545Cgi/LYNNKUmmCkibeXFKrlmNtEjdqiUiVBQSQ+myoBEW7v+K4GOSjwAEsI8Qfg4CIyfAFbJ1URiScbSJvKDMqmL5s82+EJ85R00igr0fMhwGSPbj+IOxIDBmAm2K4C4+cxRyFgQimCQc3TaxhOrMUrZmW5JsMqVxV0hGlxMX4/NHV2aLW8+66FvlU16XUNZC9pdCCWMkBCCAJdQwBwRGREBaIjwVwtL5E8QNwRoqLlXLny3PNoWITP6xkpdDsz8k4B4wPzyYAQIMAskbS63Z5nzmqKUS7Q2bpB8G7CL4K1/M8+wz07BQBCMlhNKOz7b9KRlrm10+n7iNrCj+m8cUt9x78Km5hpaeO8ibS6H5lRw9ZnoJQAB7EWEACIybgEzQzQozeent7DoyWzb+1Jm7V8wWgfWjYBCEoQJddNIChSk1w+9rTCayHZNAAARmCEgFHxcjpdlVKls2xWj2+tLy8ju23b37hbo/0g8D5jvNm5lan1CkMg0Qq4bMszyTPGOvp4u17x4w1XfHOGvpMnFvlD4rBAFL2AlAAON0gAAIOAmIRKJBlInWyTYFMFWoWZ1p3F8NFasmQSgX+mGH0CdOp+xWs/yeGw8df9C2m52JPNMc5hlmg8D4CMQWnr5mVxVxqegUR8txBzkkC20q7167q/vG/+XVf3jrh48cueyU2OZyIqU5lWX9OfErKXl22e5qqiW4i8vC5Cpd9u6NzC+LNQbLCEAAy7hhFgiMgoBUdJoEmUQA1++dhpRSm+6vhonVeUEoZbVxkGofDfji3N2Ru8mOcp93Zk5glnkUvyxwEgQUCfzwo0+c/outKz/Ls/xNistWT8p8e+ehD7zPtWbq94l9NoV8EKBkuqV8QwRrs+FWQBbZaD6lmzW5FFkAqNn9ub6E7Q4y7vsKQGOKmAAEsBgdJoLA8AnwhVjFRFMcbq4VWP787MLSi+fvv+0nJ6dRkwhyk1id/v/TFugc+3yC1s0O2d3h/ybDw74S0MrEUoRgS88cRb+D7BPYkrMR0vF5VvwqlTyvO8Ep6/ZmYiVgqr8Ayv4Yv3o1P//h245u/Pd2RgCvN8LKivye+24+aq1IEm6PaSBAIgABTMKEQSAwTgIiAax6N3Yts/mOn/zktf985nnfyjJa58i5aCUof9YU6KJssuWJItZayPSO8xcdXneaQKgwLT+QXb/z0K7bXU7Gyji79vTZFVL6XN+XUvLNOwBy0VrPzIZkkE32UrK+zXnE+7gcPLi7y6GFsa0RgABuDT02BoHuE5AIYNW7seuCTDu7ql3+LOE0E30NgW4Rr2J2ePO3+7+gsHB0BKgZYY7o0xKa1GBQstEhZc9GcUj4CEC1X97xOfvqo4/s2VPto1nyzMn6Nn1U7ggN8Us9RBjXOgEI4NZDAANAoLsEWNnD0g31t3vXRZhmdrWizSkvnouOQWhqC2rRehYBHMYuy3wNtrp7emEZCICAj0B68Wvu9Fy3U1v8rq/tLLX2cZr+XCpcNxtSybPHJhubd4mpftTHaYhgX9mzxC7MAYGYBCCAY9LF2iAwAAJcsaj11u5UTP9XL3zvu5rlz+KM6HostRp8bRwNrY7ZhnW4HzDmj6u7udYAjjdcAIHREogkNO08HZ2ep5OoGW5B0IIFsFT8lu/ZP33ylbe+f8uW/+/tC0vLJ0rb3yywf3aK55mjanCzxNrVFboaLyuHNr/1G+wfFgCByAQggCMDxvIg0HcCEsE4FYlhAmxNfL2++o9/a2Fl8VieZ2fwWc43eArLiM4LwtDyZ60PBuUfWbd85o4TN9UZiTLJ9QVQBs0/cpgBAj0gEFFoGr2nNKKK3H06SACLnztaF6qnn/GLf5Hnxb0aR8OV9aXeK3aJ4Y997uLdC0X2DbOtELwaMcQa7ROAAG4/BrAABDpPgJsF1nBoKgyDBGsjKxomyEuv1EWmnkDXzkz7OktrxBhrgAAIpCcQWWiaHHKKz9AmXxSCvoZbrjWoorK5RnU3N1stfitbXPhe+cf2b1LsdI5xZH2lXakljbOC/cACINABAhDAHQgCTACBrhMIzXLy/as9f/Sp7YfL7O+1/DXm769KstnTfdXvN1cLKwl0k23hMUP5s+TMYQ4IdJVACqFp8L198VsUK4t5ftl5h3Y9zo2NXFiW4jdf+KM8K/6au6dpvCvrKy7N3viP21qJ9pEjl53SsBVrgEAfCEAA9yFKsBEEOkAgRDyyzV/PtIaJOL3s6pr9HS5/Nry9nKL82RmfxOXT1flcWlk491/fceJh9nnDBBAYOIEuPnOUzCbC3WNz+MUNq14rS75P5Fl+Qeixct/bFds3Z1ZIJ+lQHzEfBNogAAHcBnXsCQI9JRAmSKlObwrXINGtlF3dsNog6ILKsw2itdpLtua8OA8pW3eVP0tikqKcus4txX7U04xxINA2gfSdnv0Z15Q2Scufpc8dKcX7tWIlu+DRR/c8Y1pPmpn22ObcU8kvLAMCnSAAAdyJMMAIEOgPgeB7tB5X63dZQ7KYas2lSntNgiqYAyFDShaxGu8Iz8RFP9td+0ltAVcAACAASURBVJDwWNms64OaJ979YWa+EkBzb6wFAl0mkFJoVhwo7w+n7D5Nab5li5/07m/oefB1a45pFzLBodHD/L4QgADuS6RgJwh0jECIOLW60sjayrKhkz/DTi0uZmdef/uJl6Z7kcWk0bh5QSjJhE6X5mYoXQLPtFZobDQ/HlBjHXK86f7iXnMIZ8ztF4GUQnNChlBqnLT7NMEeX0TF3Z99C5t/7s3AJrGH8MSSzD3MAoHuEIAA7k4sYAkI9JKAXKQ23TWU8X5y+/58IbuVDaYhpENLt40dlqW2rf2lOHniaf9tPznJ9W1eeM+uFZyZbnw8CGXn88/E1jen+XPRxw3Du8ncfTEeBLpKIKnQrP5Fy4pv7zz0gfe5eKTsPk3JRFNjF9xkirARpRtzEvG7bivFHoJbGAICnSUAAdzZ0MAwEOgXAXoWzuCXRYxI12yKKuk6a5bOZ5ODRSah/JkS/YlfWf5P6u//hmSm19wtZkqUReKSYvzMGPkHgXCBLt+b7SYmgEACAimF5ro7rXd6rmMty3jFXZ9t4Yklgqklx7H2dxxHbzY6wVHGFiAQjQAEcDS0WBgExkuALDg9WTiZmFMufzbYKLNrXU5n2XK2unLJDXd+7+kYJyQ0I691B5vvm0yIks+azSCljxF8fzEDBHQJjPWZo9jid7q+dlMsapZVe1/qqfPdRaaug3Eg0EUCEMBdjApsAgEQmBCQZfdmhVQMsRomMmVCj3IkgjPTtWx3+FoUixtjBGXJIRlq7l1sgUeYAgJJCSR7Wqj0ytddOaUtFWRJ5neSLS+K7VtWF889565LX3YHS+fZIWrWt/wv4MIVHz7r6+Uf6pdrHaKpqCV2kUYWWAs81ukcAQjgzoUEBoEACNQJcAVOU9Rw58/SnxerwcIwYsYxROxP/K4J0ODMqvQYM/jIPpDUDBMIbqlbmAcCqQjEFp4UodnF7tMVf8rdaNf9YaJwtIaamvUN3cdkwGqRXfG1R/Z8bfozyp1iZIFT/dZin9QEIIBTE8d+IAACLAKtCbHSSlODpjCRGfdJnrDM9Ky/0g8H9Q8QsjXojELPhkYDLtZhxmAQSEQglgClNJdK3X06lk22dUXilNFZOcIzR8ZMLuVeMT1bnehgYxsQUCIAAawEEsuAAAjEIyATUqH2mIVYkOiKmHEMzkzXOlMHifxGBlcUO0IWWMHfuaeyQk8M5oNAlwioC1HCs0KUDKsqI49NGveiTR2uOSK1mXl1+U/JynL42QQsw36UQXOAY2xvCEAA9yZUMBQExksgXOzw2dmygyJBt769ac0NQR0ojoOEeWVfTXTKM8laDcj896SDRPqavzPdrvknBDNAoPsEtARp1545mvwKe55e0syCm8q+vWKVkfWt/PGuxz1ulv0Z4neyI0fAc03EeBBoiwAEcFvksS8IgACLQPB9T9ZuZgEWJsTNGWWjoCZkQJvuhAjzetlykI8GUSmzy18GLRfpa+RQ/sz6hcDgHhNQEMGdeuZoPRROmxR8Nka82fjLVkbMFY3q4rf6QFAUr7z6ysLbjxz5yC+nzkj2od5b7vGvCEwfIQEI4BEGHS6DQF8JBIkzotOuzsBBItwgDinrUYQaZR23+5uCPySz2rRVapevO3P4OfALbOJxwTAQ6AWBgLeBOyd+fd2nA3ylxnKGyYwIZmZ9qw0lopRqaKmCnz75ylvff+TIZacod35N60IAk2ljYI8IQAD3KFgwFQRAYI1AcLmvA6RLcGqKQ64fLlEYzEPj3m7tDvEUr9QunwAOicPENpQ/45+SkRGQ3IX1Cc3Y3aabIaJ0n04gfqdmNUTwV/68LCt56NFH9zzDOVrccmTO2tOxVSfn8v/+/+R59hnJfG42W7IH5oBAagIQwKmJYz8QAAE1AqFlsHVDfKKrGisXXozyZy8drXu2axupZbwNZduy8ueJVc4GVSFxp8TZGwIMAIEeEqAKVorQ1LxfS0FJsSmh+J3+23n9zkO7bqfYbx6j/86v3BbrTDTBigAVS7ZPAAK4/RjAAhAAgUAC0kzj5rb+pktBAlhY/mzE0lhLWmas6btJVIbZZY+HQvnzswtLL56//7afnJwymK65muX33Hjo+IOBxxHTQaCzBHwiONaTQiFAKDbFuvPrs9uXJXfNl5Yk+2zS/DmeQdKkibW6RAACuEvRgC0gAALBBHjZQd5dUGkG2FRWzbNzDYtJaIaKf8od42ZQ5vecF6xBdjmagAWtO4FY3PKZO07cVPepGVdkiYN/DbFAhwlYs7c9fOaowqz+3BMjdpTMtGk50VvChoWmAnXLlsV/vLC0fKIc8maG+d6hVfn0o4/s2TM7cC1zXf7s8Nce2fM17yIYAAIdJAAB3MGgwCQQAAFdAmuiKf9fFxezM6+//cRL0tUlWU2TmJJnMeeFprzMeKIGg9/CnQj5vPiNuqiU+7cWGZcoD/HXJmzdHyPCGUnPG+aBQCwCTdHoe1KosiN9iXHx7Z2HPvA+FwNfRjsWv5l1CR8OmnaoNL5qNNxSWXPWUGP5cz1zjfvBSU4YNolAAAI4AlQsCQIgMFwCXAGmmrVtZC+lGemN6ERoBhUqfl2iXPIBYvYkzn9AYNkbgddwf1PgWdcJ1MqGnZ2e2xC/5Z5emyq72ip9bsaW8gGhPie4/NnSbVpTBJu6PxvWxx3hrv+iwz4jAQhgHAwQAAEQYBAQleDWhKtcxBmaX1XZ14XsVob5M0Op5c9c0S+1ZzLPITJF7OvGEMqfybYL3momr42BINARApLu0aGmU+/VdiL7W3OWanc15Yo//MoXpV2ZzWXJm4YEi+u1f4c3nk+armwr28Y94dATj/ltEIAAboM69gQBEOgtgf+/vfuP1aS67zs+89zLGlHHDeaHl9a4qVTJkhMBFzZqlayIU6JatYQMuDhqZENVyh/88FI2i7eyVZVWrZyuwXvZa1aVShNlQxVXFmxUIeFaciBBroLkstcorNQ/KlqMifjlrByH9QXunc4895nnzpw5M3PO95yZZ+Y570iRInbmzDmvM3ezn/s9c45VxdDnKJXA5d6PaqB2b9PDgBuCpUsQly1/bhkPIdjDhNPEUAX6Dpi239Mu8ttf7ZwZL4WW7/5seiavW8BO3vnZO5Mrnn768z/ZG2dLnwXnHw/1vadfYQgQgMOYZ0aJAAIeBZwrkZZ90YU338uf+x6TjsDbkUz6f53W7v4cRfFByylpPD7Kti2uR2BoAkM85kg1GsryZ6VfBku3ZQG46XvbLPCmf4+9ffqJz//Obn9kz0hvrPnu16BiTQge2o8x/WkQIADzeiCAAAICAZdqpPXjdGfselz+7BymrQdUd0P98UeuAV233NupzdlSbZM2TJeae2OkIQQcBPqurJocc6QbTgebcpXCq6QCbjoWywptw3e25aBbDsn2IVgXsm2+K25bnu3wWnIrAl4FCMBeOWkMAQRCEugnBHexVHkvaA5i2XP+0tQsKXbvo34nZ5f5S5drfjWtuNyXfsd3kck7z9FKJkpcs2iB3quqxsuGqzI+A3Dd97uSXwaYfAts8Z1ubfit+Sa3dL3FcUva59x00x/+gu3xSqbLtBf9rvP8sAUIwGHPP6NHAAFHAZcQ1fboutDkXLEtBE2TCmZbP338eVNA9DDep9Jjmm4s9lO+GZnbaKkGu/lxd7cCfS59tt05uThyn5tzNQVWURU4aj++yTRY1i17bgq26qZUBs/Shl+L8Fx5KTkeqdufU1p3FyAAuxvSAgIIBC7gHNA0fk2B0CV0q+26tKV2O/0H7Z/HUfxLstehfvlz8zm97U/zvvy5/ZGNVxCCHQG5vVMBSdVT0CGDb2WbW/VUAW7sh8TCbBm00fJkcVVWDcF1y5ibdnC2XKZdmiwCsOAnglt6FSAA98rNwxBAYJkFXIPano1+yW725+6Vy72g6SW4z76FdV6mPKLlz+7vcP38urdNCwi4C3S5FNpkibDJCJwDcMvya5dquMkYTZZBq9/Umtwzt1M2paqE4IZNq6yeo0wWS6BN3l6uWbQAAXjRM8DzEUBg6QSclhW3HK3j1HYmXWjfLbCXK7YuYTqU5c+lF50jlJbu537ZBuQ7BNsec9Tm6dq/piXYLuF31u/WCrfLEuM2m/zP6wJ002ZVBkumax/PJlimM8N1ixYgAC96Bng+AggstYBpYDVdFuuyZLkYNN0qttUKpku/0lBe+UY3fyncQnoU+V/+XA7+8nEr7bTs6m36fiz1DxOD613Auco667FJ+C2Ezsev3bjhzrbBugbgtH1tSPUQftNj0tq/A87GZ7PDcptH3Z+rFdnPfvbUp5544rb/obveJZQTfqUzxH2LECAAL0KdZyKAAAICgaEsf1bDmGu/6sKdW0jPgKvfFbu0qatUm/6CQ53uvK0oWvnVeBI9bPo6EIRNpbjOh4CPzaZMvolVv7U1WUIs+T5XMakEYA9t7j7CeHdro2+BnafSbFmyQ184A9h5jmigXwECcL/ePA0BBBAQC0jD1vyBXpY/V6u/bv2q/x7Wrd3pP0KPpbs/Hy2CuyzV1gVq1wq16GVoqJiL2uMmBBoEJDshF/7OefkDOytX/eLJX/9p3SN0odOyYnyhcAJLAdhDRXmvG8YBOIpcqq42427bmEr63W/TRlq7/dsN1mlZ/C9PP/GFL9j0mWsR6EqAANyVLO0igAACngXky22zjuwFTaeKrSZUOvWrafnzvWuPpefs3iFhrPuu2Cmw+h67ZGD5PYRgFz3utRSQhGCTZcBNobMtBEv6VBx2sX8+lj3XtW1C7fLdrUH7tWcJ5/c6LMVubFsdl1kl2mBEXIKAowAB2BGQ2xFAAIE+BNwql1n+3fvOVtqWLlQ6hem0W3VLel3b9b38ufgLhHy+3fvo9uawHNrNj7vtBCxDYusmUCYV17bl007fKCtVWm/Ln3dZW8ev6juE0NqJbK/OulWgm6rKdRVlQrDdzx1XdyNAAO7GlVYRQAABrwJOlUslaMrbqn5T67ZMeUTLnzUVV7ex+3g96s9O9tE6bSCgCpiERO/f7zYsJzYJ0XWzqAvXJuMzeStMDHTteA3BRt/lyr/7rQ+y7W22Lcc2MeYaBFwECMAuetyLAAII9Cgg38CpHDTFS5Z9LwEe0fJnXbVV7Dh9Z/bCqzRINx0f1eNryaMCE2hcthxF91+3ccN6E4llJXn3p6VmV2XXwKoLqi6hetrXJHpv9f33P3r1f/rUG5JXw8dyaNMdmW/+7B98Lf3M5IhtP+vat+h767Js2z5xPQI2AgRgGy2uRQABBAYiYLX8thA0pSFaF7akS6lzwlCXP6uW0jnJHFkGPZAfyMC6oYbEtu91cx6X73Z1IVgSppWp0i5VdllabfLtc9vr4rIxlml1VVxtrqks226iZbI8u82JP0dAKkAAlspxHwIIIDAQgbYgWgxJ8rClOfu35ezaZp765bvSimhTsHZq0/fyZ6U9+ZykI9ZU5QfyWtKNJRfIQ6JNxdMlWM44S4HV+ZimmuXV0nZtLExeD4uKalZ5ftx0l2Wbdov91IfW9iXPdWMlBJu8BVzThQABuAtV2kQAAQQWJFANeuXgKg9b5XasKtA6i4bg5ri0eGtlJdp///rmueJjXdr0ufzZ+0ZilgFY94sAllIv6Id15I+dhsS3d/7bB7Yntzcdc5QP03W5ct6OumzZJVQ3BVbbEGxaBZdOuya0CpcRywKrLqxKg3TJwOhbZaka9yGgFyAA82YggAACSyow3ewqTj6inoUrDoOFyqV8I63se77o/Whn++ADj774vErfVs1unSpNtdYtrFcr32599LuRmMkSaNu5IhC3vmVcYClgGyabmleDpvM3uw3fLdss2ZZufGVJ6Xy58LvfSti2XfLcPKfm1WtnABpAIBUgAPMaIIAAAoEJOC0H9mJVv/zZNqyp3dEFQqfx6jb+cln67XUjsfpdtDMXt6A+k+W8YS9vfOiNePhWt0RYDMEeKsuNRxa19b3ryq/Pd0caWsvfFcsqyA3jEFayfcrQVmgCBODQZpzxIoBA8ALyZdCe6GqW7br3Sx8IpRVvXSXUrY/V/jm2d3ay+taBw8dfPa/OjFPo102z5VJrT28KzSyJgIeQWhuA2wJqK2HDMUv5vXX9H1P4lS5XLh53JG2jdg5Y/tz6enJBNwIE4G5caRUBBBAYtIDbsmD50Ea2/LkSMJ2qqppqqmN7x9Tl7dnMeA+/s+lmabT8vQ/9TtdlykU/9btdm2XK+t/tmB1bpIZg3xtedfmOSHeVLm6sJa0e143LdLfqLl1oO1wBAnC4c8/IEUAgcIHFhOBwlz93vZlW9jo7BWrDnweT744Nm+KyQAS8BWBNtdbH98Wm3+/Ox2FQNR7O1AqXLBeqs8LvhvUEVH2H82oE3BMCcMCTz9ARQACBTMBuiXCylVYFHorj+CsSvbrw5LYUOOuJPljbjW1vRH0sf3b7BUR1vO6GFjPKkmgLLC71EoAbQqfLTtCz2Wn8Drg4g2cOffdfrJ244bGxzKqkcpvv+PzGG399/mN/96L/m4aFv+VjvFR9fSjShg8BArAPRdpAAAEERi5gFJ7S0POx1ze//Mr+a55N91A8aD/k+k2bnCuXmkDm1mY1YDq15/8s4cry566WPtfN86IqweV5aN4IzP4d5Y4uBFwDcBIlz1238RvX1/Wt6/a7MOmjzZtvPXUwTuLnLJ813ZQqWk1+TnCv/lFUfS2ngMu7FiAAdy1M+wgggMASCfgOgTmNtFKb3V/3barTjtJed2uOoq6XPxv9AsP7e7iY8Fk/r/XL670PnQatBFw2wWoLv1lHnCvAo1rSbEYv/e43q9Km4eBX4zg6Yvak5quKm2j5aI82EPAhQAD2oUgbCCCAQCACLkG1rmLothR4GoErm1W5BcJqsHPro/f2KuPtu/o7f917PibJeF577lcgP/7iYYp3ajYIpuK2i6MxeI548Au5Ufbdbxp+fzMNvsd9LHnOl1E//fTnf7IQAh6KQIMAAZjXAwEEEEDASkAWBuurhc7hzffy56EvV1bGaxwK62a5MF7btvreGVq0AoHvla1+vru4WLJRlckRQ647QOdjHdOOznmf8297dd/VijatSqL/GcXRr/iYf6q+PhRpo0sBAnCXurSNAAIILLmAcSBpqMi5VJW7WP7c9XLl7JWQjlk3XuM50LyLuvas+9ZjwHRa1l6zUdqS/4gOZni23+m2hVJf4TcDanvWYBBnHVEDbjEEC7/79TJEqr5eGGmkBwECcA/IPAIBBBAIQaCpkhvw8ufKcmVZBX1eq6q05zMU2laAd3vV/u1ta7sGIdrNbZpytOcmZ79AWN2eXPXb39j8Vgg/p4sao2Spct3xRD7D77gCcP3S5uzM3nRzwmfiOPkvi5hjqr6LUOeZUgECsFSO+xBAAAEEagXKoaw+ILkuf9YFa5eKaBqSnjryjc0biwNz6qNuM6171g7Hk+hh0eujtOc7FMrsmjfDsqooN6wUcJqHqL6PxXe17yXdondgxDfZblalWwbtsqFWHd0YKsDSTa16eF2mu0afPv2FH/TwLB6BgBcBArAXRhpBAAEEEKgTeOiLa584snHmrO7PrcJRpQF9qHFps+vlz62V0MbXqDpe36FQUk2uC43SsdYua7937bF0g547RD9pNcG6+RcIi9nlWjS+kdwkqQJnQ8t2gl7dif/l+3H0vfQduND7cEewCZbkPF/vTkqDWdX59BNf+ELXz6F9BHwLEIB9i9IeAggggICRgKzaWGhaE2rcKqLVwOPWx+7PEnYJ+2q123tgdal0p9Nc/GWE27zqj6HK3iTzXyC0L/M2eum5yP3Iom4MH7t244Y7u2naX6uiza38Pb7YElXfblxptScBAnBP0DwGAQQQQKAsIKk2FlvQVWvNA41mNjSB2qmPnpc/q+P1HQqlYV9XsXXtWzY7xXad5rVp+bOkqswRS05/lfn+ftepM9l7liTbK3H86Ws2bviOa1t93L/oEEzVt49Z5hldCxCAuxamfQQQQACBWgFp1TH9Z+vWykq0//71zXPFxqUVUV2Ik/dtGt8q/fPdnu9QKA/71bHK21Jfld3K6/Z7l230u/zZ5IeWqrCJku6aLr7jlfYlW1593cZvXC+9v//7ZGf8eugnVV8PiDQxDAEC8DDmgV4ggAACwQtYVQ39L3+u7K4srYhOJ1LTP9/tScN++UXbDa9/+0ebf/XK/mueTXeRPWj/IpaDoNU8mjwsTu5MduLfSQPwJSaXq9fU7UDu9guE6Rxrd5WW9DHEe2w3xOrCaAybX+nG3fuGWEny/Pl3Lv21p5/+9FYX80CbCPQtQADuW5znIYAAAgi0CrSFxQ6WP1fCjEsVU7uZlsM3sb6XP7dOgM0FSth3DpY2z2691mz359ZmlAvYLdpWrHr9EJZC1x2z5D667lu46aY//IXJ6vub6ZP+ZpdPK54x3OVzaBuBPgUIwH1q8ywEEEAAAWuBaqAa3/Jnt6pol0uMraejekOhEuq2zNtDX9QmDKu01tV0vgP2MlnSXaG9PDyKRrHxVdNYOw3BVH09vWY0M0QBAvAQZ4U+IYAAAghoBaZV2Tj5SHpW79HiBW0V42bO7ndrdqqKKiFuSCFTrYS6zYPfl15SpTW1rVtW7XcEYbS2iO+BXb77vfvQC4/FUXxHukvb1gXp5wPr62ulfQj6nrWbbz11ME7i53w+l6qvT03aGqIAAXiIs0KfEEAAAQSsBFyWK+u+5bSuCBZ62/VZwkMKmepmX07zYDXjJhfrN6nKQ+5OFP/nL22cOVXXUn3VnvOBTfRtrukzBEvC7733bn4qmSTf1o5pAEHYWwim6mvz2nLtiAUIwCOePLqOAAIIILAnYFq9K5r5P8KnGo4clz9XNucaVMgsLAWW+JfeX59tZQ3XLH9Wf4FgUiku3cPy507+2ukpBFste771wZf2Xf721mtRHDdvwLYEIZiqbyevNY0OVIAAPNCJoVsIIIAAAnIB49CpCTM+lytnI/DZnnPIlJNq7yxWu10q07oQ6hL0m0Jtc7tUdz2/IlbNdRmCbTe8aqz66kaVRGf3rV564PjxK89bDdrjxaJKMFVfjzNAU2MRIACPZaboJwIIIICASKApmHW9XDnrsHQ5tS7E+QiZcRz/fBRP9Ms5rYTLYdElsKbl2mql+961x8Rn/2ray4Zm9QsEKr1Wb4Ovi33vDi056sg6/M4Gn/7MHjt5Yq20P4EvF9N2TI9ISpLknZ+9M7ni6ac//xPTtrkOgWURIAAvy0wyDgQQQACBVoFyNbb75crGlWhtzzWh0OEoJW3IdGmvEBDdxpkOXlmu7Lu9nFf8CwTD3aRbX0AuMBbwcU6w5Hvfu+77wcfjne0X0l8UXWTc2ewVHkD4Lfa3LggTfG1mlWuXVYAAvKwzy7gQQAABBBoFHvri2ieObJw5W7zI53LlrF2nqqjv3Z9bQpxtpbpYPXdyi6q/iPDdXj7HTvORNsLuz/3+pSKtBkuqvtnIbr01Wbnsis1n038cH1RHmgXcJJ78ri4cp6Hy9pMb19ZuqNavGk9DAIE2AQJwmxB/jgACCCAQjIBtCMxhdMuVrZbbKsJdLX9+4NEXn2+bTLN+K8ufXZYra5YaS+dhOraapctm42rS0e8q3ebJn7sLmAbhNIhur8Txp6/ZuOE7kqfWLn0ufN9brhAn70fxysFHH7m69edK0h/uQQCBbgQIwN240ioCCCCAwAgF5Etvuz9L2Kl6KfyetdajUE2Wm+2+IGpV1Xd7+WvoVlWeButj6vnTI3zFl6LLxc2yJMuciwjTqu/+ze/Gk8nRND/fOT3jt/I/5aA7Dcpx8vVFb3q1FJPJIBBYgAABeAHoPBIBBBBAYPgCVt+LasKRS2D1uTmXLmRm/60UCA0Ccn69Wp12C5Y9Ln92qFKbHJU0/DeaHqoCxWOOdnais1GcnJvE8a9opVqOOqoemUR1mDcOgaEKEICHOjP0CwEEEEBgMAJNIc/38ue01Li1shLtv39981wO4FYV1R/tU7fM2PY7V9/LlX23lxm6+WUtsPx5MD+MnjqiW+6cVpNfTCvAV3l6xG4zAzgeyet4aAyBJRAgAC/BJDIEBBBAQBV46NTNT0RRfEuTTLZ08IHbTl+Pnp1ApbKrqZ5aVY/Vx/fQnkkgNKl6mrTTpLtMy58bLVg+bfdD1vHV9xx64XD69+PDlcfsRO9Fk+gC749vqR57fx4NIoBAowABmBcEAQQQWAKBB3/vkxd+cOXi19N/1H1IMpw07Nz/wG1PrkvuDfmerFqZxNGffmnjTGkHWN/Ln10Cta6ia79suaaK7HKMUp+7P3e0/FkyLya/WAj5Z6rrsdeG3/TB6e7RUfrz/ONJFH3Yez+oBHsnpUEEpAIEYKkc9yGAAAIDEDj2B7dcG+9E34vj6ELX7lARdhXcvd+tKqoPmpKgtdubantuuyHvLQV2a2eaNkqbSvluL59Nt/mYGp6drL514PDxV8/7a3PWksG3137eSlrJBarf6pZt0gycvprJu+m3wPt8qw3trGDf46M9BMYiQAAey0zRTwQQCELg4d+/5TfTCsR/3dnZ+fSX/tkf1R7l8eAzn1z94A8v/n5a8b3aJwwh2F1THlan//J+Kt1p+Ea1F+I2/S+nnodWcZ+yYUbR+9HO9sHisUy+28sN7avdZX21gu7Sz9q3iyDs/oNn0ULtcUd5Gzvx/4smyd+xaNLwUjbGMoTiMgQ6FSAAd8pL4wgggIBeoK1y27Qk2XW5c+ucJMljR24/fWfrdVzQKmATvpqWxkqrmNrdpMXLlpWzf8XtZGzVqqrLsvG6Taqcq8pKBV06D60vyuwC2w3ITNsN+brCkuenHj2xNv3l0vTooys2n03/EXyw4ZcSfxzF8T/swG7ejw7apkkEEDAQIAAbIHEJAggg4CLwtVM3//t0Z9GvWLVRE0K7qvwW+5YGsZcvunDlqns+8VLJQgAAIABJREFU962fWvWZixsF2gNe/U7DsiDneflzoUop60+Bp6flz87VWqUy67RDtfHPBztOG1M1XFgTcufh8677fvDxeGf7hTiOL9I3k1Zrk5XfjuKdR0z6ky6bvv3NSz7wzcvf3notDc6X1AfraOuCdJf39fW1+S7vJu1zDQII+BMgAPuzpCUEEAhYoFiVVZcRz5Y1f9OGp24psqQtm+fOrt1uW4ItaJNbCgLaINWyU3B7gFaJq0HKpiKttlasTroEyz6XP9ublUddHLOLnf3LTwi2N9u7o+U733kIvvvQC4+lv5y8oyGsnt23eumB48evnH//3dav9uoyy6DbDPlzBLoWIAB3LUz7CCCwVAJGFdgkei+Jk4+mRwy9kQ2+bbmzDkhXhTV6ti9tlkH7kmxsJ6+kJlH8D9RvYtUbbUOnGjTdlu+GvfzZueIteZv4LliiFrV+37vb6jQEt22IlV2YVXZPblxb2uW92LE8RBeva2yXI5FE88pNCPgUIAD71KQtBBBYOgFh6CxVUEXf7CohOoO1bqcQYm3vZTOsYb7K/SzB1Yy9UJ12C9LTRNHL7s+2vzCojLoQQPut/hZ6wvnB1j+IJqF21ug0BLcG5prAWq30liu7Dcct8Q2w9axyAwJ+BQjAfj1pDQEEllDgoVM3P5HutnyLzdCKm1j5CNHZs20ryS594Dtgm9nu71rn8CnoqlpJdgmDuuXPvtvLh+hz+bP0Fw/F8cra0B+LJZjGoG5pOutXgZiG0dal0LOKcX5v/ffDuyH4jYtXz9R9C9xWUQ5qohgsAgsSIAAvCJ7HIjBUgWzDpjTs/RabIO3NkI9NrFxDtGsAzu63GoemAj3Udza0fjlXNm3BfG4EpVnWKwuGs0HULBN2X7K89w2uk7dSwRWNlSpw4xs7rfj++N1XonjymUcfufr57OL273BLTT61E0+ONG+ItbcUurVi3PzzRfXX9u8frkegAwECcAeoNInAGAQal8SOPPyYVkpNq5ySjafUJcRW4TN/gZTvcE3HNX//lPstx8FGWAP+QXapmtoNq1yBdK1Aq8f8+G4vH5uzTyF0yivJ1eqtKABrjoyym8PlvbpciS0vQW7f5bkcgtOI+0z6y9+Ha7WSaLoh1tb2mxuNG2fVNTC732ZDreWdOUaGwGIFCMCL9efpCPQqYBHCRhd+bL9xVeAbx2sdPNPG1XBtGT6n3VNDtO0Y1fuNxsHmV73+TLo8zKkyafhgNbC6BctqIPTdXj4sWdDcvbu4bNmpkuyt2s0yaN3rql/mXA7BBkubC78vTJ5Ojy/6uaazgdN349ibf3HNl1vPEFY7TPg1/BuHyxDoR4AA3I8zT0FgoQKy8BXd/8BtT64vtOMGDxd+X6ttuW7jJ9vgOftXtPedoK37oVTym45qMqDmkgEKOAW0lvGo4Te73CVYpptfPXXkG5s3Fh/ru72sbdeqchqBz05W3zpw+Pir511+yeCr2q37bnqAr2KvXWoOtnsh2GJDrNlvP5L/k3pf0Xg2cMs3vtXsGx07eWLtaK9APAwBBBoFCMC8IAgsuYBF1bcsMYJKoFFF03J+PR4/5H0naEnYN13mbcnE5QMTcAlquqHowq9rsPQVCPP+6vqY/ZlbVTltwMd3u5ply9J+EYDLb6hZVXcvBDt+s1v98ZhVc1999aPvNlaCOe5oYH9L0h0E9gQIwLwNCCyxgEtAHPoxOJKqtulU68buuomVJLym/a0szZb0YzruEfxCw3R+uK5ewD0I71U/1ae4tT2+5c/q+K1+AaDZuEpe7WYJtDoXprs85zsum4Vm879Zijs5a741ZqMrc0quRGAhAgTghbDzUAT6ERCHpSwvRdHL0p2gbYK3JGjbtC+UrgRPUSVdCZ2S+SgeZZSNxUPwH9333cI5DP42u82b2kOWtII5+wVMafmz89Ltmt2frUKq9g2p/wVA8fKmXwboKrZu/TLrU2gvvE0ITiYrz7ft8mzlR3XXiouLERiaAAF4aDNCfxDwJCCoODoFI+vvU9VxGu48LRiXSFQN5pLgOYidoFtGrwZsERY3jUKgEtosj9exC9RlEnW5sks1uWlJsFNIT7tct6y6aYKrz6wGVqd+Wc7TKF5GT520CcFxHF2q2+U5SaLvxFFyXboB1iWW3aLSawnG5QgMRYAAPJSZoB8IdCBgXHE0DJ+6LnoPpC1Lda0rsbOxpX0/lB5d8RUL5tIvBCRV5y52gs76bzyvFoPNLiUMW4IFdrnPJbwuYbq4SZU6BfI+Tn8CtlZWov33r2+ek07tdFxx8pF0s6/5pkeu1W5JKJf2f4z3mYbgnSj+52nQTf83OlgeZ/a9cHRD+tuPJ+1CcHnH6THa0WcEQhUgAIc684w7CAHToCRd7iwJhUbwNSHYOmwrwd7UY97HQj9EFW7l+RIv3dxI2jFyzy/ie2ErrlAulofWckXUbTlwllOTY8WAmfu7VJWnbdQsq3aZX9fw6yOUu/R/CPfWfb9b/A7XYqOrr6b33VfZ5Tnd2CrZ3vf3o9V3n246BqniwfFGQ3hF6AMC1gIEYGsybkBgPALG1VJNBXg38H343x657Unt8Q2SJcE2crpqpHXwU8Zl2+di+LQO37uD9b4TdG5oHeZt8DV9t7+dO5ZNQLqMV12yLA/S5TN6VV+XdrO2TCutblVmy7eig1Bu2YOFXW60cVUhgJqG4PR9/PP0H7+/pA7M+oxfvgNe2LvBgxFwFSAAuwpyPwIDFrANfNV/ECTPPXDb6evV/y6qhto6aUK5dQB2DaCuFeR0zMUg7yNE54zCtmxngWXR1mLLe4Nz5dYLjX5DqC4qre5tehhwgN//2p/dG21dkC5dX19fO2cagrUzMwu0P/rRNX/VeLxRdjOVXw8vN00gsDgBAvDi7HkyAp0LCAJjqU91S6N7qD7u9kNZiisJ9K4BtHi/cUW9qNjBTtDF5kV9snnzHL4Pt3kM145DwLXK6jzKnpY/S6vdzuMrNBDi+b+aI4XMSAvVWKcQHEXTja1uvTVZqQvBWaX45Ik17coos85yFQIILFqAALzoGeD5CHQg4C2g+qjCztqYJPGvJ3H0TavhOi5h1oVoa5tCgJUF8HIVXRRYW77J7boaLDmqymqeuXg0AousijYFQtdgXlz+7PwtsbfZDOv4I+vKr+pcqMqKg3RU3thKXYZd/O7Y2zTTEAII9C5AAO6dnAci0L2AKGTpu+V6Hm7pfuvwmfapWIGVVLRdjyIq3i97fvk8ZR8huukN8jj3e4+hCtz9D+2InrCwEFzzPax7f/aCpntbHidy5Muf51XUJPrlfIlyk47RN7/tvPOjicQhWFnePO1XEn/eZAzt3eMKBBAYggABeAizQB8Q8CwgCVl1XXBaQuy5gttnANVtwiX69rmjnaDbXhnfVWGOSGoTD+/Pe90MKuWt26TKuWJbCJpDWPqcvUljX/5cCZ8t38w2LFveXZL84Ev7Ln976zWTY4qKS5SlIZhKb3h/nzHisAQIwGHNN6MNREASFGtp3I4C8nqWbhcB1CbYCUNleSfoZz65+sEfXvz9KIqvNn4dHSuwPt4HlkEbz1ZQF5pWTLPwOkl2Xo/iybdlQPVn9LoE8coO1feuPRbH0R2yPpbvSn9m0t2G48puw2Ztj3f5c1uY1Y2/tvpb+LbXJswWA6zNffO+scmV2WvKVQiMVIAAPNKJo9sINAmIgmKhwbqwI2m3VEGeHq108etp+PuQ8QwWwp+PAGr83JoLXZdxZ80K2qgsRZeOQ7pEWnpWtLSf3Ld8Ai5Bte6MXvedqfeCpnMlOZuy2TJt018MNPziUXvW8dDfivplzOVva4vjaNpwanbdfFlz+wZX+ufYVJDzvlEFHvrbRv8QkAsQgOV23InAYAWEQXE+nrqwI6okFivIkuqncpSRIDx6PcpHFCCVTawkbdhUqosvZv5LiySK/80Dtz25nv+ZdR8cq9CD/WGhY70IuAbVuuXPzkuWC8uf3TbSKldsXcL0GJc/N4bYQjX1nkMvHE6S6K2TG9eeyl88gwCc/R0+3Xm55Tnz45Cyqu9kZ/vxfauXXX/8+JXns2cZh2DO9+3l7wQegsAiBQjAi9Tn2Qh0KCAJioUE/F4SJx9NzwB+QxembCq4ajVZ0i/fRxG5sEu+r1YNJG2oR0KpY2irzqt9aLteY+StCu3iz73jFZCH4O6XP7tVbKv966LaPfSZr6n+Vo8VUgKmSQCejf2raVX2vjiOL6pYKCE7/f9RD8+umVePjUIwS5+H/prRPwS8CBCAvTDSCALDFRBWg7VhRxCast/cv3zRhStX3fO5b/00U7KuPGY3eT6KyGW2JFVw1UDWRvk4Jdt51VX1bX8ZIa1Cu3hz73IKWFVIa3Z/lgfq3NTP8me1Ou3ar7pq99DfBDXI5kuItZVXJWhmleFCaLUaanHTK10IV8/tbagEl8KyVSe4GAEERiVAAB7VdNFZBGQCtkFnmjmj6P7iktnsv0kCcNpQqZosqX76PopIprh7lw8DH21Y/zJBs4TZ9pcRBGCXN4d76wSaljE3LQcexvLnavXXrV/11e4xvEHTcPnjd19JNzv7zKOPXP18ywZU88BpvDxZQWgM2fNrq98F14X1MRjTRwQQcBcgALsb0gICgxewDTrTASnfrU7Dn4dveGXVz70qsq/wKJ00HwY+2sj6b/nLhEpV3/J+r99SS/25b7kFqt/h1u+G7LTMONoLmk4VW81ZvU79qql2j3HWTaq6xeqsyfV7mTYqfe8b72y/oF0and+gWdo8DcH7N78bTyZHs7A+RmP6jAACMgECsMyNuxAYlYBt0Jnm36i85DYfsGs12TXA+gqPLhPoapA920cbtr9MUCu4rve7GHIvAm0C0yAZJW8f+cbmUfVaqyXUugcVgqa0LV112ilMp/0c6/JnldgmzM6ruFkgvWLz2fQfpgfb3o1icDarHtfvQt32LP4cAQSWT4AAvHxzyogQqAjYBp3dAFz+djdv1LWa7CPA+giPba+J+gzfG3G5Omb9t/1lguNmXGyC1fbS8Oe9Cbjt2FwOmvK2qtXpkJc/q5NffySScmVPZ/1yrFFvP548CIHBCxCABz9FdBABdwHboDR9Ys2xNz6qya4B1kd4zFWN++J5Iy4fjtkYjPs/G3Ae5K3fCY5Bcv9BpAWvAvKdm8vf2YqXLLP8uTSf0zN64+Tr+1YvPZAdPWSxu3P2/2/O5ve1n/U7/8tsvgw6+y9t96mbYXl9GWkMAQRGJUAAHtV00VkEZAI+qq75k31Uk10DrI/waGvieyMu2RiqVXmRpeA1qlsSL2iKWxDwLmC19Liw/FkaonXLn6VLqXOMMS9/Li55tl+ePH8d5ptiGS+htthNmgDs/ceOBhEYrQABeLRTR8cRsBOwrRRmrS/7TtA2JsUl4dbV013M0m7Ykl8k6Kryor7YvTq1qwFsm+F6BPoQaAuixaApDcDpD8XWykq0//71zXP5mORLqad/QZydrL514PDxV8/3YeTrGdoqr3LOb8tO0KWutB1pVNNvo92kWQLta9ZpB4HxCxCAxz+HjAABIwFRpXDJd4K2MikEWNvqcT5BxV8oCIOr9jtcmyBv9LIoF3H8kUSNe4YgUP0mtxxcfQVgqwq0DkaznHoIfk19aNl8qnSmbtvy5OJzXDbFqu2TEsqHbkv/EECgWwECcLe+tI7AYARkS26XeydoKxOlgisKnYVfKAgDsL+qvOGbSfg1hOKywQtMK7Rx8hF1V2mHb4CfStu6MRu4S/W36azjoaKa7LysVlyNN8WK9nZstqkeN1mx/HmobxL9QmAxAgTgxbjzVAR6F5AsuV32naAtTUrVV6vqcWG2s0CZxNGfxjvR9+I4utD6RdBU5bM2LMfS/lg2vWo34oqlEHDbudkHwTiXP7d+p6t8n9v5plh1U6E5A9jHrNEGAgiMV4AAPN65o+cIWAmIKo5LvhO0pUkpAHsPnIaz2bQZleV4ap9I1ddwMrhsKQTky6A9DX+Ey5+zkZsEWrXyalI5Lqjab4qlTglLnz29pDSDwHIJEICXaz4ZDQK1AsLvVrXfnErCn1pNFlVQPR9FZGlSsvAVNm1f2bqqfLEdUd9qKsu2/eN6BMYo4PwNr3DQY1n+nAfXtL+HT25ceyofbusSZU0Abb2nYCncFGu3BSq/wreS2xBYfgEC8PLPMSNEYC4g+W51qDtBS0KeGh6tArCmGi7xdH4dWZrsTEgDCOgEFhOCh7/8WQ2salW3dSl0FJU2xMrsJZtiZfcZPGuWfaNjJ0+sHeVNRwABBHQCBGDeCwQCEnCtuuZUVsFxz9e5glpc/uulD898cvWDP7z4+1EUX932Gugqr1abaGkekI7nVPqX8E3p8z/U9vzCn2ur8hb3cykCCDQI2G2KlWwlSfRQHMdfkaAO/ezfusBZOuv31mTlsis2n03/LjuoN9jb1Kr455JNsbL7WyrIlbAtmRfuQQCB5RYgAC/3/DI6BEoCksBW982ppPpZOgbIInzmg/CxjLoUon/vkxd+cOXi140CqL8joabDycayfeHK2urP3v+TpgDe9M0vrzcCCHQjYPRdcPrt7sde3/zyK/uveTb9Ga4Jf039q54l3M1oZK22BdRiCG5d1qxZjmzyDfG853zLK5tE7kIAAa0AAZgXA4GABHx8u5tz+agm24ZoNQBLxrMbPpPn/nr7L/+RefiN3kvi5KMP3Hb6DfV1EfWhsIw5NyDoBvSDyFCXRuA/3nfVxyfbKy+kO7pfZD2oJJkfo2R9b4c33HXXi/84umD78UkUfbjtMcUQ3LY8WT0WKWtbuilWW7/4cwQQQKBJgADM+4FAQAKS72bTtKgNfz6qybYh2ukbXod5bgunNiG4rS2HbnIrAgj0LGC3XLrcuSEufy4G0vTvqhfjKL6qjdR4o6qaKm5r9bjQAc7zbZsN/hwBBEwECMAmSlyDwJII+PhuNqewCX35Pa5LmHXhURLErabTYtOppkBP8LVS52IERiMg2zxrmMuf1c2p0qrtn6TfN/9a22TkwdSgoqv9Rle6KVZbv/hzBBBAQCdAAOa9QCAwAdtlxxmPdidowTe8ajXZOrzWHNUjGZPhtLPhlCEUlyGAQBQZL4ke2PLnew6d+fS+lUufeXf7zbvS75kfns9lWrVN/+9/F8XRf2ib3zwEN4dZ/YZYWdttS6inz+doo7Zp4M8RQMBAgABsgMQlCCyTgO2y491/dCSPHbn99J2qgyR4FsO0ZQCuDaOipd0Gk6oL/ga3cQkCCCAQPXTv1Z+K4sm3dRRDWv6cb3aVBdg4SrJNAfcC8Cx0JtuTfxWv7vz3tmnNQ3DjBlo1IdZgUyx2eG6bAP4cAQSMBAjARkxchMDyCFiGzt38m24alW4Adb2qIGkrbWMaZFfiycVJHH3TVFZ3DFHxXsmS7NpnWyx7Nu0/1yGAQLgCX7tn7XA8iWbBchhn/1aXKyfvJ0n8R+mGXv9EM1NPxTvxN5JJog30xeuzEPzmh/f968vf3notiuNLdLOu2xAru65uCXXd9eG+UYwcAQRcBAjALnrci8AIBSRBsS58dlV51f6DKYruf+C2J9ebyIXfOJeapOo7wpeaLiMwIoGHvrj2iSMbZ84usss2G0/l/cyCbRJPfjfe2U53vY4bd73Orp3sxH9cG5gbjjUq961+yfQi/Xg2AgiMW4AAPO75o/cIWAuIQmtDRVS0pNqy17YbSFmPsWaJt2U3uRwBBBAYvIDRt7b6UUyXIFuE56fSv7tfT3eSvqPml5rHTp5YO6r7s+l3xHHy9X2rlx44fvzK84NHpYMIIDAqAQLwqKaLziLgLiCskvb+/W2h6vDyRReuXHXP5771U/fR0wICCCAQroBr+M3lDHZ7nl6aJNF30u+Kr9Mvhaa6G+6byMgRWKwAAXix/jwdgYUIuG5epXZa+C1w69jbvvttbYALEEAAAQRKAo0bVOmsapYrm4bgFn42tuL9RACB3gUIwL2T80AEFi8gWrbcskxY1GYTBcuSF/+i0AMEEFg6AYPdltUx14ZUQVsVTza4WrpXjAEhMHgBAvDgp4gOIuBfQFKxNfkOV9KuOjqT5/gXoUUEEEAgHAGr6m3L2bvOIbhhQ6xwZoSRIoBAnwIE4D61eRYCAxHwuRO0bki21WCWOg/kxaAbCCAQjIDFZlbpt7zJ7Sc3rj3VhGO9tHrWWH52cDDwDBQBBBYuQABe+BTQAQT6F7DeJTnrImfj9j9RPBEBBBAQCNSFUTXITndbNjjbN/37f+uClWj/+vrauabu2G6yZRKsBcPnFgQQQKBRgADMC4JAgAK+d4IOkJAhI4AAAoMTMKrCKkuaje7Z/SXoWZNjicxCMDtAD+7loUMIBCRAAA5oshkqAkUB252gWabM+4MAAggMU8Dqm97dMDuv6Fp+w2u0a3NjZdkwSA9Tml4hgMAyCBCAl2EWGQMCAoG673QJugJMbkEAAQQWJGDzLW+pi8UQ/OBL+y5/e+s1/Xm95YGZLluuCcFGAXpBlDwWAQQCESAABzLRDBMBVeBrv3/LzVGcfO+B206/gQ4CCCCAwPgErCu/6hAL1VjzIG2+fLnYpmlwHt8s0GMEEBibAAF4bDNGfxFAAAEEEEAAgVTA+PvdZq15Vdb3pljZY++++3/9vZWV+G9sbFz7AyYNAQQQGIIAAXgIs0AfEEAAAQQQQAABC4GGsDoNtDbV4eJRRMahmm95LWaLSxFAYEgCBOAhzQZ9QQABBBBAAAEEDARqg2rh217zZc3pvlizs3672BTLYDhcggACCPQmQADujZoHIYAAAggggAACZgJ3HzpzXxxP/uzRR65+Xr3DIKRaLGuuftNrVT2eBWezUXEVAgggsHgBAvDi54AeIIAAAggggAACc4F5dbdmmbFBAE5POoqOnTyxdrTxWqVaPNnZfnzf6mXXHz9+5Xnz6rH5plhMMQIIIDAEAQLwEGaBPiCAAAIIIIBA8AI1lddpNXcaSJOdf5qG2gdNAvAM86vp0ua0khxfVMEthOt7Dr1wOIrih2fXWFSPZ3cUgnTwkwgAAggMXoAAPPgpooMIIIAAAgggsOwCphXX/FtdJbRa8bRtelX8c6PnsCGWlT8XI4DAYgUIwIv15+kIIIAAAgggELiAUcicG+0uOX7j4tUzl7+99VoUx5fY8M03u3rwpX319+8tazaoNs8rxjb94FoEEEBgUQIE4EXJ81wEEEAAAQQQCF7A+OzdstQ0dFoFZ9vdoQtV3bpNsfIwHfwkAoAAAqMSIACParroLAIIIIAAAggsm4BNkC0uTzaozu7VjWebYmX/wWyX5/LmVuUl2mx8tWzvIONBICQBAnBIs81YEUAAAQQQQGCQArXn+lZ7W1pybPrtcNZMsWJrcp9a4Z1Wq+Pk6/tWLz2Q7RQ9SEg6hQACCLQIEIB5RRBAAAEEEEAAgQULSKu5WbeNl1EruzW33VesNi+Yh8cjgAAC3gQIwN4oaQgBBBBAAAEEELAXMFuSXG5Xrc4aL6NWdmxuuo8AbD+X3IEAAsMXIAAPf47oIQIIIIAAAggsuYBxgJ07VL/DlSyjbgrfbHK15C8dw0MgUAECcKATz7ARQAABBBBAYDECe0uPyyHWIsDudlxZ0ixZRl0bgJW2FyPFUxFAAAH/AgRg/6a0iAACCCCAAAIIVARqv7mdhc0f/fy+d9KzeV++YCX+xXd3kofiKL7DgFG8KVZT2yx/NpDnEgQQGKUAAXiU00anEUAAAQQQQGBMAm0bTvmo5uYerc9qg1O+E267nD9HAAEExiRAAB7TbNFXBBBAAAEEEBidgMmRQ9NBKcHTZnMs8aZYqiZLn0f3ftFhBBCwEyAA23lxNQIIIIAAAgggYCVgucFVaUmzeTXXaVOs3fFQ+bWaVy5GAIFxChCAxzlv9BoBBBBAAAEEBi5w96Ez98Xx5M+SZPtOw+95Zzk0OnbyxNrRfHjGAVpTvTW9l29+B/4y0T0EEPAmQAD2RklDCCCAAAIIIIDArkC+o3MaLP93Wlr9aRqAr7OxUZc0G+8QranitizBLlWcbfrItQgggMAYBQjAY5w1+owAAggggAACgxRo/G43DadRHG2mHf+t9s6XlzRLjjhqfwZXIIAAAuEJEIDDm3NGjAACCCCAAAKWAvMAmkS/fMFKtH99fe2c2kRjpbWwPNl0WXJlZ+gHX9qXHpP0WhTHl7R1P1vS/OZfXPPly67YfDb9x965R0+s3dh2D3+OAAIIhCBAAA5hlhkjAggggAACCIgFKsFWs8zYJNQWlzUbL2mOIuGmWOXh8o2vePq5EQEElkyAALxkE8pwEEAAAQQQQMCfQMMuzPNgahJ+pz0qVIFdljQbP6/EUN0l2p8SLSGAAALjESAAj2eu6CkCCCCAAAII9ChQX6V1OHKoUD12OefXooI8F1M31uqRkkchgAACgxEgAA9mKugIAggggAACCAxBoLE6WwiwWSU2SaK3Tm5ce0pa0W3ZobnAId8US/2WeAjG9AEBBBBYlAABeFHyPBcBBBBAAAEEBitQU2GdLnsuhd3ismabTaqS5PYsOGcAxkualXN+jSrImu+VB4tOxxBAAIEeBAjAPSDzCAQQQAABBBAYl4Ba0c2XD2tDZyFkSiu6xkualUDb9Dw2vhrXO0dvEUCgHwECcD/OPAUBBBBAAAEERiYwDbs/fveVKJ585tFHrn6+JdzON8Vq2DirLOBpU6xKKFcqxSNjp7sIIIBApwIE4E55aRwBBBBAAAEElkHAZJlyseIqqegaLWmeYbKh1TK8VYwBAQQWIUAAXoQ6z0QAAQQQQACB0QiYhN98MPOl0rcmK5ddsfls+g+tgwYDnVePpUuoDZ7BJQgggAACqQABmNcAAQQQQAABBBBoEbCo6G5dsBLtX19fOyet6EqWUDOBCCCAAAJmAgRgMyeuQgABBBBAAIGABWyOOUqPHTq7b/XSA8fxUobKAAAK1klEQVSPX3leWtE1DdxsdBXwS8nQEUBAJEAAFrFxEwIIIIAAAgiEJmBT0U1tOt8Ui++AQ3sDGS8CCPgQIAD7UKQNBBBAAAEEEAhCwLyiG6WF4OjYyRNrRzMY04pusXpcG7jZ5TmId41BIoBANwIE4G5caRUBBBBAAAEEllTA+BvddPzeN8VSzgFeUmKGhQACCHQmQADujJaGEUAAAQQQQGBZBYwrulHyfhSvHMzOEbZZQl1c3pwHbr73Xda3iXEhgECfAgTgPrV5FgIIIIAAAggshUDfm2ItBRqDQAABBAYgQAAewCTQBQQQQAABBBAYn4BNRTcdndOmWOPToccIIIDAMAUIwMOcF3qFAAIIIIAAAiMQkG6Kdc+hFw5HUfxw4xD53ncEbwBdRACBsQkQgMc2Y/QXAQQQQAABBAYl0NGmWPOK8aAGS2cQQACBkQsQgEc+gXQfAQQQQAABBBYv4HNTLM73Xfx80gMEEFheAQLw8s4tI0MAAQQQQACBngQsN8XaumAl2r++vnauvIR6b8fonrrNYxBAAIHgBAjAwU05A0YAAQQQQACBLgScNsWKk6/vW730wPHjV57vom+0iQACCCCwK0AA5k1AAAEEEEAAAQQ8CUg3xfL0eJpBAAEEEGgRIADziiCAAAIIIIAAAh4FJJtieXw8TSGAAAIINAgQgHk9EEAAAQQQQAABzwIcc+QZlOYQQAABTwIEYE+QNIMAAggggAACCOQCBpticcwRrwsCCCCwAAEC8ALQeSQCCCCAAAIILL9A3aZYHHO0/HPPCBFAYLgCBODhzg09QwABBBBAAIGRC3DM0cgnkO4jgMDSCRCAl25KGRACCCCAAAIIDElguikWxxwNaUroCwIIBCxAAA548hk6AggggAACCCCAAAIIIBCSAAE4pNlmrAgggAACCCCAAAIIIIBAwAIE4IAnn6EjgAACCCCAAAIIIIAAAiEJEIBDmm3GigACCCCAAAIIIIAAAggELEAADnjyGToCCCCAAAIIIIAAAgggEJIAATik2WasCCCAAAIIIIAAAggggEDAAgTggCefoSOAAAIIIIAAAggggAACIQkQgEOabcaKAAIIIIAAAggggAACCAQsQAAOePIZOgIIIIAAAggggAACCCAQkgABOKTZZqwIIIAAAggggAACCCCAQMACBOCAJ5+hI4AAAggggAACCCCAAAIhCRCAQ5ptxooAAggggAACCCCAAAIIBCxAAA548hk6AggggAACCCCAAAIIIBCSAAE4pNlmrAgggAACCCCAAAIIIIBAwAIE4IAnn6EjgAACCCCAAAIIIIAAAiEJEIBDmm3GigACCCCAAAIIIIAAAggELEAADnjyGToCCCCAAAIIIIAAAgggEJIAATik2WasCCCAAAIIIIAAAggggEDAAgTggCefoSOAAAIIIIAAAggggAACIQkQgEOabcaKAAIIIIAAAggggAACCAQsQAAOePIZOgIIIIAAAggggAACCCAQkgABOKTZZqwIIIAAAggggAACCCCAQMACBOCAJ5+hI4AAAggggAACCCCAAAIhCRCAQ5ptxooAAggggAACCCCAAAIIBCxAAA548hk6AggggAACCCCAAAIIIBCSAAE4pNlmrAgggAACCCCAAAIIIIBAwAIE4IAnn6EjgAACCCCAAAIIIIAAAiEJEIBDmm3GigACCCCAAAIIIIAAAggELEAADnjyGToCCCCAAAIIIIAAAgggEJIAATik2WasCCCAAAIIIIAAAggggEDAAgTggCefoSOAAAIIIIAAAggggAACIQkQgEOabcaKAAIIIIAAAggggAACCAQsQAAOePIZOgIIIIAAAggggAACCCAQkgABOKTZZqwIIIAAAggggAACCCCAQMACBOCAJ5+hI4AAAggggAACCCCAAAIhCRCAQ5ptxooAAggggAACCCCAAAIIBCxAAA548hk6AggggAACCCCAAAIIIBCSAAE4pNlmrAgggAACCCCAAAIIIIBAwAIE4IAnn6EjgAACCCCAAAIIIIAAAiEJEIBDmm3GigACCCCAAAIIIIAAAggELEAADnjyGToCCCCAAAIIIIAAAgggEJIAATik2WasCCCAAAIIIIAAAggggEDAAgTggCefoSOAAAIIIIAAAggggAACIQkQgEOabcaKAAIIIIAAAggggAACCAQsQAAOePIZOgIIIIAAAggggAACCCAQkgABOKTZZqwIIIAAAggggAACCCCAQMACBOCAJ5+hI4AAAggggAACCCCAAAIhCRCAQ5ptxooAAggggAACCCCAAAIIBCxAAA548hk6AggggAACCCCAAAIIIBCSAAE4pNlmrAgggAACCCCAAAIIIIBAwAIE4IAnn6EjgAACCCCAAAIIIIAAAiEJEIBDmm3GigACCCCAAAIIIIAAAggELEAADnjyGToCCCCAAAIIIIAAAgggEJIAATik2WasCCCAAAIIIIAAAggggEDAAgTggCefoSOAAAIIIIAAAggggAACIQkQgEOabcaKAAIIIIAAAggggAACCAQsQAAOePIZOgIIIIAAAggggAACCCAQkgABOKTZZqwIIIAAAggggAACCCCAQMACBOCAJ5+hI4AAAggggAACCCCAAAIhCRCAQ5ptxooAAggggAACCCCAAAIIBCxAAA548hk6AggggAACCCCAAAIIIBCSAAE4pNlmrAgggAACCCCAAAIIIIBAwAIE4IAnn6EjgAACCCCAAAIIIIAAAiEJEIBDmm3GigACCCCAAAIIIIAAAggELEAADnjyGToCCCCAAAIIIIAAAgggEJIAATik2WasCCCAAAIIIIAAAggggEDAAgTggCefoSOAAAIIIIAAAggggAACIQkQgEOabcaKAAIIIIAAAggggAACCAQsQAAOePIZOgIIIIAAAggggAACCCAQkgABOKTZZqwIIIAAAggggAACCCCAQMACBOCAJ5+hI4AAAggggAACCCCAAAIhCRCAQ5ptxooAAggggAACCCCAAAIIBCxAAA548hk6AggggAACCCCAAAIIIBCSAAE4pNlmrAgggAACCCCAAAIIIIBAwAIE4IAnn6EjgAACCCCAAAIIIIAAAiEJEIBDmm3GigACCCCAAAIIIIAAAggELEAADnjyGToCCCCAAAIIIIAAAgggEJIAATik2WasCCCAAAIIIIAAAggggEDAAgTggCefoSOAAAIIIIAAAggggAACIQkQgEOabcaKAAIIIIAAAggggAACCAQsQAAOePIZOgIIIIAAAggggAACCCAQkgABOKTZZqwIIIAAAggggAACCCCAQMACBOCAJ5+hI4AAAggggAACCCCAAAIhCRCAQ5ptxooAAggggAACCCCAAAIIBCxAAA548hk6AggggAACCCCAAAIIIBCSAAE4pNlmrAgggAACCCCAAAIIIIBAwAIE4IAnn6EjgAACCCCAAAIIIIAAAiEJEIBDmm3GigACCCCAAAIIIIAAAggELEAADnjyGToCCCCAAAIIIIAAAgggEJIAATik2WasCCCAAAIIIIAAAggggEDAAgTggCefoSOAAAIIIIAAAggggAACIQkQgEOabcaKAAIIIIAAAggggAACCAQsQAAOePIZOgIIIIAAAggggAACCCAQkgABOKTZZqwIIIAAAggggAACCCCAQMACBOCAJ5+hI4AAAggggAACCCCAAAIhCfx//aAjfSLE7bM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12" name="Table 11"/>
          <p:cNvGraphicFramePr>
            <a:graphicFrameLocks noGrp="1"/>
          </p:cNvGraphicFramePr>
          <p:nvPr>
            <p:extLst>
              <p:ext uri="{D42A27DB-BD31-4B8C-83A1-F6EECF244321}">
                <p14:modId xmlns:p14="http://schemas.microsoft.com/office/powerpoint/2010/main" val="818035083"/>
              </p:ext>
            </p:extLst>
          </p:nvPr>
        </p:nvGraphicFramePr>
        <p:xfrm>
          <a:off x="827584" y="6237312"/>
          <a:ext cx="6912768" cy="360040"/>
        </p:xfrm>
        <a:graphic>
          <a:graphicData uri="http://schemas.openxmlformats.org/drawingml/2006/table">
            <a:tbl>
              <a:tblPr/>
              <a:tblGrid>
                <a:gridCol w="6912768"/>
              </a:tblGrid>
              <a:tr h="360040">
                <a:tc>
                  <a:txBody>
                    <a:bodyPr/>
                    <a:lstStyle/>
                    <a:p>
                      <a:pPr algn="ctr"/>
                      <a:r>
                        <a:rPr lang="en-GB" sz="1600" dirty="0" smtClean="0"/>
                        <a:t>Digital survey</a:t>
                      </a:r>
                      <a:r>
                        <a:rPr lang="en-GB" sz="1600" baseline="0" dirty="0" smtClean="0"/>
                        <a:t> for members, supporters, activists &amp; general public </a:t>
                      </a:r>
                      <a:endParaRPr lang="en-GB" sz="16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99FF33"/>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939582073"/>
              </p:ext>
            </p:extLst>
          </p:nvPr>
        </p:nvGraphicFramePr>
        <p:xfrm>
          <a:off x="827584" y="1904890"/>
          <a:ext cx="6912768" cy="4332422"/>
        </p:xfrm>
        <a:graphic>
          <a:graphicData uri="http://schemas.openxmlformats.org/drawingml/2006/table">
            <a:tbl>
              <a:tblPr firstRow="1" firstCol="1" bandRow="1"/>
              <a:tblGrid>
                <a:gridCol w="3454590"/>
                <a:gridCol w="3458178"/>
              </a:tblGrid>
              <a:tr h="522422">
                <a:tc>
                  <a:txBody>
                    <a:bodyPr/>
                    <a:lstStyle/>
                    <a:p>
                      <a:pPr marL="0" lvl="0" indent="0">
                        <a:lnSpc>
                          <a:spcPts val="1200"/>
                        </a:lnSpc>
                        <a:spcAft>
                          <a:spcPts val="600"/>
                        </a:spcAft>
                        <a:buFont typeface="Wingdings" panose="05000000000000000000" pitchFamily="2" charset="2"/>
                        <a:buNone/>
                      </a:pPr>
                      <a:r>
                        <a:rPr lang="en-GB" sz="1800" b="1" dirty="0" smtClean="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rPr>
                        <a:t>   </a:t>
                      </a:r>
                    </a:p>
                    <a:p>
                      <a:pPr marL="0" lvl="0" indent="0">
                        <a:lnSpc>
                          <a:spcPts val="1200"/>
                        </a:lnSpc>
                        <a:spcAft>
                          <a:spcPts val="600"/>
                        </a:spcAft>
                        <a:buFont typeface="Wingdings" panose="05000000000000000000" pitchFamily="2" charset="2"/>
                        <a:buNone/>
                      </a:pPr>
                      <a:r>
                        <a:rPr lang="en-GB" sz="1800" b="1" dirty="0" smtClean="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rPr>
                        <a:t>External </a:t>
                      </a:r>
                      <a:r>
                        <a:rPr lang="en-GB" sz="1800" b="1" dirty="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rPr>
                        <a:t>stakeholders</a:t>
                      </a:r>
                      <a:endParaRPr lang="en-GB" sz="1800" dirty="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a:txBody>
                    <a:bodyPr/>
                    <a:lstStyle/>
                    <a:p>
                      <a:pPr marL="457200" marR="111760">
                        <a:lnSpc>
                          <a:spcPts val="1200"/>
                        </a:lnSpc>
                        <a:spcAft>
                          <a:spcPts val="600"/>
                        </a:spcAft>
                      </a:pPr>
                      <a:endParaRPr lang="en-GB" sz="1800" b="1" dirty="0" smtClean="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endParaRPr>
                    </a:p>
                    <a:p>
                      <a:pPr marL="457200" marR="111760">
                        <a:lnSpc>
                          <a:spcPts val="1200"/>
                        </a:lnSpc>
                        <a:spcAft>
                          <a:spcPts val="600"/>
                        </a:spcAft>
                      </a:pPr>
                      <a:r>
                        <a:rPr lang="en-GB" sz="1800" b="1" dirty="0" smtClean="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rPr>
                        <a:t>Movement</a:t>
                      </a:r>
                      <a:endParaRPr lang="en-GB" sz="1800" b="1" dirty="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r>
              <a:tr h="3733690">
                <a:tc>
                  <a:txBody>
                    <a:bodyPr/>
                    <a:lstStyle/>
                    <a:p>
                      <a:pPr marL="0" marR="21590" lvl="0" indent="0">
                        <a:lnSpc>
                          <a:spcPts val="1200"/>
                        </a:lnSpc>
                        <a:spcAft>
                          <a:spcPts val="1230"/>
                        </a:spcAft>
                        <a:buFont typeface="Wingdings" panose="05000000000000000000" pitchFamily="2" charset="2"/>
                        <a:buNone/>
                      </a:pPr>
                      <a:endParaRPr lang="en-GB" sz="1200" dirty="0" smtClean="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endParaRPr>
                    </a:p>
                    <a:p>
                      <a:pPr marL="342900" marR="21590" lvl="0" indent="-342900">
                        <a:lnSpc>
                          <a:spcPts val="1200"/>
                        </a:lnSpc>
                        <a:spcAft>
                          <a:spcPts val="1230"/>
                        </a:spcAft>
                        <a:buFont typeface="Wingdings" panose="05000000000000000000" pitchFamily="2" charset="2"/>
                        <a:buChar char=""/>
                      </a:pPr>
                      <a:r>
                        <a:rPr lang="en-GB" sz="1200" dirty="0" smtClean="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rPr>
                        <a:t>Focus </a:t>
                      </a:r>
                      <a:r>
                        <a:rPr lang="en-GB" sz="1200" dirty="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rPr>
                        <a:t>groups with rights holders and communities </a:t>
                      </a:r>
                    </a:p>
                    <a:p>
                      <a:pPr marL="342900" marR="21590" lvl="0" indent="-342900">
                        <a:lnSpc>
                          <a:spcPts val="1200"/>
                        </a:lnSpc>
                        <a:spcAft>
                          <a:spcPts val="1230"/>
                        </a:spcAft>
                        <a:buFont typeface="Wingdings" panose="05000000000000000000" pitchFamily="2" charset="2"/>
                        <a:buChar char=""/>
                      </a:pPr>
                      <a:r>
                        <a:rPr lang="en-GB" sz="1200" dirty="0" smtClean="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rPr>
                        <a:t>Meetings </a:t>
                      </a:r>
                      <a:r>
                        <a:rPr lang="en-GB" sz="1200" dirty="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rPr>
                        <a:t>with partner organizations and human rights defenders</a:t>
                      </a:r>
                    </a:p>
                    <a:p>
                      <a:pPr marL="342900" marR="21590" lvl="0" indent="-342900">
                        <a:lnSpc>
                          <a:spcPts val="1200"/>
                        </a:lnSpc>
                        <a:spcAft>
                          <a:spcPts val="1230"/>
                        </a:spcAft>
                        <a:buFont typeface="Wingdings" panose="05000000000000000000" pitchFamily="2" charset="2"/>
                        <a:buChar char=""/>
                      </a:pPr>
                      <a:r>
                        <a:rPr lang="en-GB" sz="1200" dirty="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rPr>
                        <a:t>Semi-structured interviews with donors and/or key staff at peer organizations</a:t>
                      </a:r>
                    </a:p>
                    <a:p>
                      <a:pPr marL="342900" marR="21590" lvl="0" indent="-342900" algn="l" defTabSz="914400" rtl="0" eaLnBrk="1" fontAlgn="auto" latinLnBrk="0" hangingPunct="1">
                        <a:lnSpc>
                          <a:spcPts val="1200"/>
                        </a:lnSpc>
                        <a:spcBef>
                          <a:spcPts val="0"/>
                        </a:spcBef>
                        <a:spcAft>
                          <a:spcPts val="1230"/>
                        </a:spcAft>
                        <a:buClrTx/>
                        <a:buSzTx/>
                        <a:buFont typeface="Wingdings" panose="05000000000000000000" pitchFamily="2" charset="2"/>
                        <a:buChar char=""/>
                        <a:tabLst/>
                        <a:defRPr/>
                      </a:pPr>
                      <a:r>
                        <a:rPr lang="en-GB" sz="1200" dirty="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rPr>
                        <a:t>Informal discussions with civil society colleagues and/or advocacy targets on the </a:t>
                      </a:r>
                      <a:r>
                        <a:rPr lang="en-GB" sz="1200" dirty="0" smtClean="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rPr>
                        <a:t>fringes </a:t>
                      </a:r>
                      <a:r>
                        <a:rPr lang="en-GB" sz="1200" dirty="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rPr>
                        <a:t>of conferences or other </a:t>
                      </a:r>
                      <a:r>
                        <a:rPr lang="en-GB" sz="1200" dirty="0" smtClean="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rPr>
                        <a:t>meetings</a:t>
                      </a:r>
                    </a:p>
                    <a:p>
                      <a:pPr marL="342900" marR="21590" lvl="0" indent="-342900" algn="l" defTabSz="914400" rtl="0" eaLnBrk="1" fontAlgn="auto" latinLnBrk="0" hangingPunct="1">
                        <a:lnSpc>
                          <a:spcPts val="1200"/>
                        </a:lnSpc>
                        <a:spcBef>
                          <a:spcPts val="0"/>
                        </a:spcBef>
                        <a:spcAft>
                          <a:spcPts val="1230"/>
                        </a:spcAft>
                        <a:buClrTx/>
                        <a:buSzTx/>
                        <a:buFont typeface="Wingdings" panose="05000000000000000000" pitchFamily="2" charset="2"/>
                        <a:buChar char=""/>
                        <a:tabLst/>
                        <a:defRPr/>
                      </a:pPr>
                      <a:r>
                        <a:rPr lang="en-GB" sz="1200" dirty="0" smtClean="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rPr>
                        <a:t>Promotion of the digital survey via social media and the home page of your Amnesty International website. Ask activists to spread the word online</a:t>
                      </a:r>
                    </a:p>
                    <a:p>
                      <a:pPr marL="342900" marR="21590" lvl="0" indent="-342900">
                        <a:lnSpc>
                          <a:spcPts val="1200"/>
                        </a:lnSpc>
                        <a:spcAft>
                          <a:spcPts val="1230"/>
                        </a:spcAft>
                        <a:buFont typeface="Wingdings" panose="05000000000000000000" pitchFamily="2" charset="2"/>
                        <a:buChar char=""/>
                      </a:pPr>
                      <a:endParaRPr lang="en-GB" sz="1200" dirty="0" smtClean="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endParaRPr>
                    </a:p>
                    <a:p>
                      <a:pPr marL="342900" marR="21590" lvl="0" indent="-342900">
                        <a:lnSpc>
                          <a:spcPts val="1200"/>
                        </a:lnSpc>
                        <a:spcAft>
                          <a:spcPts val="1230"/>
                        </a:spcAft>
                        <a:buFont typeface="Wingdings" panose="05000000000000000000" pitchFamily="2" charset="2"/>
                        <a:buChar char=""/>
                      </a:pPr>
                      <a:endParaRPr lang="en-GB" sz="1200" dirty="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nSpc>
                          <a:spcPts val="1200"/>
                        </a:lnSpc>
                        <a:spcAft>
                          <a:spcPts val="0"/>
                        </a:spcAft>
                        <a:buFont typeface="Wingdings" panose="05000000000000000000" pitchFamily="2" charset="2"/>
                        <a:buNone/>
                      </a:pPr>
                      <a:endParaRPr lang="en-GB" sz="1200" dirty="0" smtClean="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endParaRPr>
                    </a:p>
                    <a:p>
                      <a:pPr marL="342900" lvl="0" indent="-342900">
                        <a:lnSpc>
                          <a:spcPts val="1200"/>
                        </a:lnSpc>
                        <a:spcAft>
                          <a:spcPts val="0"/>
                        </a:spcAft>
                        <a:buFont typeface="Wingdings" panose="05000000000000000000" pitchFamily="2" charset="2"/>
                        <a:buChar char=""/>
                      </a:pPr>
                      <a:r>
                        <a:rPr lang="en-GB" sz="1200" dirty="0" smtClean="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rPr>
                        <a:t>Debates and workshops at AGMs. Try an ideas board!</a:t>
                      </a:r>
                    </a:p>
                    <a:p>
                      <a:pPr marL="0" lvl="0" indent="0">
                        <a:lnSpc>
                          <a:spcPts val="1200"/>
                        </a:lnSpc>
                        <a:spcAft>
                          <a:spcPts val="0"/>
                        </a:spcAft>
                        <a:buFont typeface="Wingdings" panose="05000000000000000000" pitchFamily="2" charset="2"/>
                        <a:buNone/>
                      </a:pPr>
                      <a:endParaRPr lang="en-GB" sz="1200" dirty="0" smtClean="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endParaRPr>
                    </a:p>
                    <a:p>
                      <a:pPr marL="342900" lvl="0" indent="-342900">
                        <a:lnSpc>
                          <a:spcPts val="1200"/>
                        </a:lnSpc>
                        <a:spcAft>
                          <a:spcPts val="0"/>
                        </a:spcAft>
                        <a:buFont typeface="Wingdings" panose="05000000000000000000" pitchFamily="2" charset="2"/>
                        <a:buChar char=""/>
                      </a:pPr>
                      <a:r>
                        <a:rPr lang="en-GB" sz="1200" dirty="0" smtClean="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rPr>
                        <a:t>Focus groups and telephone interviews with activists</a:t>
                      </a:r>
                    </a:p>
                    <a:p>
                      <a:pPr marL="0" lvl="0" indent="0">
                        <a:lnSpc>
                          <a:spcPts val="1200"/>
                        </a:lnSpc>
                        <a:spcAft>
                          <a:spcPts val="0"/>
                        </a:spcAft>
                        <a:buFont typeface="Wingdings" panose="05000000000000000000" pitchFamily="2" charset="2"/>
                        <a:buNone/>
                      </a:pPr>
                      <a:endParaRPr lang="en-GB" sz="1200" dirty="0" smtClean="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endParaRPr>
                    </a:p>
                    <a:p>
                      <a:pPr marL="342900" lvl="0" indent="-342900">
                        <a:lnSpc>
                          <a:spcPts val="1200"/>
                        </a:lnSpc>
                        <a:spcAft>
                          <a:spcPts val="0"/>
                        </a:spcAft>
                        <a:buFont typeface="Wingdings" panose="05000000000000000000" pitchFamily="2" charset="2"/>
                        <a:buChar char=""/>
                      </a:pPr>
                      <a:r>
                        <a:rPr lang="en-GB" sz="1200" dirty="0" smtClean="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rPr>
                        <a:t>Online discussion forums for members and activists </a:t>
                      </a:r>
                    </a:p>
                    <a:p>
                      <a:pPr marL="0" lvl="0" indent="0">
                        <a:lnSpc>
                          <a:spcPts val="1200"/>
                        </a:lnSpc>
                        <a:spcAft>
                          <a:spcPts val="0"/>
                        </a:spcAft>
                        <a:buFont typeface="Wingdings" panose="05000000000000000000" pitchFamily="2" charset="2"/>
                        <a:buNone/>
                      </a:pPr>
                      <a:endParaRPr lang="en-GB" sz="1200" dirty="0" smtClean="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endParaRPr>
                    </a:p>
                    <a:p>
                      <a:pPr marL="342900" lvl="0" indent="-342900">
                        <a:lnSpc>
                          <a:spcPts val="1200"/>
                        </a:lnSpc>
                        <a:spcAft>
                          <a:spcPts val="0"/>
                        </a:spcAft>
                        <a:buFont typeface="Wingdings" panose="05000000000000000000" pitchFamily="2" charset="2"/>
                        <a:buChar char=""/>
                      </a:pPr>
                      <a:r>
                        <a:rPr lang="en-GB" sz="1200" dirty="0" smtClean="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rPr>
                        <a:t>Agenda items at local group and board meetings</a:t>
                      </a:r>
                    </a:p>
                    <a:p>
                      <a:pPr marL="0" lvl="0" indent="0">
                        <a:lnSpc>
                          <a:spcPts val="1200"/>
                        </a:lnSpc>
                        <a:spcAft>
                          <a:spcPts val="0"/>
                        </a:spcAft>
                        <a:buFont typeface="Wingdings" panose="05000000000000000000" pitchFamily="2" charset="2"/>
                        <a:buNone/>
                      </a:pPr>
                      <a:endParaRPr lang="en-GB" sz="1200" dirty="0" smtClean="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endParaRPr>
                    </a:p>
                    <a:p>
                      <a:pPr marL="342900" lvl="0" indent="-342900">
                        <a:lnSpc>
                          <a:spcPts val="1200"/>
                        </a:lnSpc>
                        <a:spcAft>
                          <a:spcPts val="0"/>
                        </a:spcAft>
                        <a:buFont typeface="Wingdings" panose="05000000000000000000" pitchFamily="2" charset="2"/>
                        <a:buChar char=""/>
                      </a:pPr>
                      <a:r>
                        <a:rPr lang="en-GB" sz="1200" dirty="0" smtClean="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rPr>
                        <a:t>Sub-regional, regional and inter-regional meetings</a:t>
                      </a:r>
                    </a:p>
                    <a:p>
                      <a:pPr marL="0" lvl="0" indent="0">
                        <a:lnSpc>
                          <a:spcPts val="1200"/>
                        </a:lnSpc>
                        <a:spcAft>
                          <a:spcPts val="0"/>
                        </a:spcAft>
                        <a:buFont typeface="Wingdings" panose="05000000000000000000" pitchFamily="2" charset="2"/>
                        <a:buNone/>
                      </a:pPr>
                      <a:endParaRPr lang="en-GB" sz="1200" dirty="0" smtClean="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endParaRPr>
                    </a:p>
                    <a:p>
                      <a:pPr marL="342900" lvl="0" indent="-342900">
                        <a:lnSpc>
                          <a:spcPts val="1200"/>
                        </a:lnSpc>
                        <a:spcAft>
                          <a:spcPts val="0"/>
                        </a:spcAft>
                        <a:buFont typeface="Wingdings" panose="05000000000000000000" pitchFamily="2" charset="2"/>
                        <a:buChar char=""/>
                      </a:pPr>
                      <a:r>
                        <a:rPr lang="en-GB" sz="1200" dirty="0" smtClean="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rPr>
                        <a:t>Staff meetings, discussions and interactive workshops – you might want to involve external guest speakers</a:t>
                      </a:r>
                    </a:p>
                    <a:p>
                      <a:pPr marL="342900" lvl="0" indent="-342900">
                        <a:lnSpc>
                          <a:spcPts val="1200"/>
                        </a:lnSpc>
                        <a:spcAft>
                          <a:spcPts val="0"/>
                        </a:spcAft>
                        <a:buFont typeface="Wingdings" panose="05000000000000000000" pitchFamily="2" charset="2"/>
                        <a:buChar char=""/>
                      </a:pPr>
                      <a:endParaRPr lang="en-GB" sz="1200" dirty="0" smtClean="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endParaRPr>
                    </a:p>
                    <a:p>
                      <a:pPr marL="342900" lvl="0" indent="-342900">
                        <a:lnSpc>
                          <a:spcPts val="1200"/>
                        </a:lnSpc>
                        <a:spcAft>
                          <a:spcPts val="0"/>
                        </a:spcAft>
                        <a:buFont typeface="Wingdings" panose="05000000000000000000" pitchFamily="2" charset="2"/>
                        <a:buChar char=""/>
                      </a:pPr>
                      <a:r>
                        <a:rPr lang="en-GB" sz="1200" dirty="0" smtClean="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rPr>
                        <a:t>Newsletter articles and emails summarising the proposals and promoting the digital survey to members and activists</a:t>
                      </a:r>
                    </a:p>
                    <a:p>
                      <a:pPr marL="0" lvl="0" indent="0">
                        <a:lnSpc>
                          <a:spcPts val="1200"/>
                        </a:lnSpc>
                        <a:spcAft>
                          <a:spcPts val="0"/>
                        </a:spcAft>
                        <a:buFont typeface="Wingdings" panose="05000000000000000000" pitchFamily="2" charset="2"/>
                        <a:buNone/>
                      </a:pPr>
                      <a:endParaRPr lang="en-GB" sz="1200" dirty="0" smtClean="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endParaRPr>
                    </a:p>
                    <a:p>
                      <a:pPr marL="342900" lvl="0" indent="-342900">
                        <a:lnSpc>
                          <a:spcPts val="1200"/>
                        </a:lnSpc>
                        <a:spcAft>
                          <a:spcPts val="0"/>
                        </a:spcAft>
                        <a:buFont typeface="Wingdings" panose="05000000000000000000" pitchFamily="2" charset="2"/>
                        <a:buChar char=""/>
                      </a:pPr>
                      <a:r>
                        <a:rPr lang="en-GB" sz="1200" dirty="0" smtClean="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rPr>
                        <a:t>Facebook group discussions</a:t>
                      </a:r>
                      <a:endParaRPr lang="en-GB" sz="1200" dirty="0">
                        <a:solidFill>
                          <a:srgbClr val="000000"/>
                        </a:solidFill>
                        <a:effectLst/>
                        <a:latin typeface="Amnesty Trade Gothic" panose="020B05030403030200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43020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Narrow"/>
        <a:ea typeface="Geneva"/>
        <a:cs typeface=""/>
      </a:majorFont>
      <a:minorFont>
        <a:latin typeface="Arial Narrow"/>
        <a:ea typeface="Geneva"/>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Lucida Grande" pitchFamily="-128" charset="0"/>
            <a:ea typeface="Geneva" pitchFamily="-1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Lucida Grande" pitchFamily="-128" charset="0"/>
            <a:ea typeface="Geneva" pitchFamily="-1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AI Presentation - White</Template>
  <TotalTime>1080</TotalTime>
  <Words>1035</Words>
  <Application>Microsoft Office PowerPoint</Application>
  <PresentationFormat>On-screen Show (4:3)</PresentationFormat>
  <Paragraphs>169</Paragraphs>
  <Slides>12</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12</vt:i4>
      </vt:variant>
    </vt:vector>
  </HeadingPairs>
  <TitlesOfParts>
    <vt:vector size="24" baseType="lpstr">
      <vt:lpstr>Amnesty Trade Gothic</vt:lpstr>
      <vt:lpstr>Amnesty Trade Gothic Light</vt:lpstr>
      <vt:lpstr>Arial</vt:lpstr>
      <vt:lpstr>Arial Narrow</vt:lpstr>
      <vt:lpstr>Calibri</vt:lpstr>
      <vt:lpstr>Geneva</vt:lpstr>
      <vt:lpstr>Lucida Grande</vt:lpstr>
      <vt:lpstr>Symbol</vt:lpstr>
      <vt:lpstr>Times New Roman</vt:lpstr>
      <vt:lpstr>Tms Rmn</vt:lpstr>
      <vt:lpstr>Wingdings</vt:lpstr>
      <vt:lpstr>Blank Presentation</vt:lpstr>
      <vt:lpstr> Shaping Amnesty International’s next Strategic Goals 2016-19   Your strategic goals • Your conversation • Get involved!  </vt:lpstr>
      <vt:lpstr>Strategic Goals 2016 – 2019 Overview </vt:lpstr>
      <vt:lpstr>Why ‘Strategic Goals’… (instead of another 'Integrated Strategic Plan’)?</vt:lpstr>
      <vt:lpstr>Strategic Goals - Timeline</vt:lpstr>
      <vt:lpstr> Why is Phase 2 so important and how will feedback be used?  </vt:lpstr>
      <vt:lpstr>Strategic Goals - Summary of the proposals</vt:lpstr>
      <vt:lpstr>Key questions- what do we want to know?</vt:lpstr>
      <vt:lpstr>Key questions - continued</vt:lpstr>
      <vt:lpstr>Engagement suggestions</vt:lpstr>
      <vt:lpstr>Engagement suggestions - Digital Survey </vt:lpstr>
      <vt:lpstr>Other useful tools</vt:lpstr>
      <vt:lpstr>How to influence the Strategic Goals</vt:lpstr>
    </vt:vector>
  </TitlesOfParts>
  <Company>Amnesty International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Shaping Amnesty International’s next Strategic Goals 2016-19</dc:title>
  <dc:creator>Sonya Sceats</dc:creator>
  <cp:lastModifiedBy>Dorota Wanat</cp:lastModifiedBy>
  <cp:revision>96</cp:revision>
  <cp:lastPrinted>2014-08-21T15:42:32Z</cp:lastPrinted>
  <dcterms:created xsi:type="dcterms:W3CDTF">2014-03-21T11:44:14Z</dcterms:created>
  <dcterms:modified xsi:type="dcterms:W3CDTF">2014-08-21T17:40:48Z</dcterms:modified>
</cp:coreProperties>
</file>